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62" r:id="rId2"/>
    <p:sldId id="261" r:id="rId3"/>
    <p:sldId id="257" r:id="rId4"/>
    <p:sldId id="347" r:id="rId5"/>
    <p:sldId id="361" r:id="rId6"/>
    <p:sldId id="268" r:id="rId7"/>
    <p:sldId id="367" r:id="rId8"/>
    <p:sldId id="349" r:id="rId9"/>
    <p:sldId id="348" r:id="rId10"/>
    <p:sldId id="259" r:id="rId11"/>
    <p:sldId id="260" r:id="rId12"/>
    <p:sldId id="350" r:id="rId13"/>
    <p:sldId id="262" r:id="rId14"/>
    <p:sldId id="267" r:id="rId15"/>
    <p:sldId id="352" r:id="rId16"/>
    <p:sldId id="354" r:id="rId17"/>
    <p:sldId id="269" r:id="rId18"/>
    <p:sldId id="353" r:id="rId19"/>
    <p:sldId id="356" r:id="rId20"/>
    <p:sldId id="357" r:id="rId21"/>
    <p:sldId id="366" r:id="rId22"/>
    <p:sldId id="358" r:id="rId23"/>
    <p:sldId id="263" r:id="rId24"/>
    <p:sldId id="265" r:id="rId25"/>
    <p:sldId id="264" r:id="rId26"/>
    <p:sldId id="266" r:id="rId27"/>
    <p:sldId id="363" r:id="rId28"/>
    <p:sldId id="360" r:id="rId29"/>
    <p:sldId id="364" r:id="rId30"/>
    <p:sldId id="345" r:id="rId31"/>
    <p:sldId id="346" r:id="rId32"/>
    <p:sldId id="368" r:id="rId33"/>
    <p:sldId id="372" r:id="rId34"/>
    <p:sldId id="369" r:id="rId35"/>
    <p:sldId id="371" r:id="rId36"/>
    <p:sldId id="375" r:id="rId37"/>
    <p:sldId id="359" r:id="rId38"/>
    <p:sldId id="365" r:id="rId39"/>
    <p:sldId id="37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p:restoredTop sz="94663"/>
  </p:normalViewPr>
  <p:slideViewPr>
    <p:cSldViewPr snapToGrid="0">
      <p:cViewPr varScale="1">
        <p:scale>
          <a:sx n="96" d="100"/>
          <a:sy n="96" d="100"/>
        </p:scale>
        <p:origin x="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86118-BBA9-1440-9E19-0ADDAE86D241}"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20939C-3340-B547-817E-177F15E24352}" type="slidenum">
              <a:rPr lang="en-US" smtClean="0"/>
              <a:t>‹#›</a:t>
            </a:fld>
            <a:endParaRPr lang="en-US"/>
          </a:p>
        </p:txBody>
      </p:sp>
    </p:spTree>
    <p:extLst>
      <p:ext uri="{BB962C8B-B14F-4D97-AF65-F5344CB8AC3E}">
        <p14:creationId xmlns:p14="http://schemas.microsoft.com/office/powerpoint/2010/main" val="3176594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www.shroud.com</a:t>
            </a:r>
            <a:r>
              <a:rPr lang="en-US" dirty="0"/>
              <a:t>/</a:t>
            </a:r>
            <a:r>
              <a:rPr lang="en-US" dirty="0" err="1"/>
              <a:t>menu.htm</a:t>
            </a:r>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1</a:t>
            </a:fld>
            <a:endParaRPr lang="en-US"/>
          </a:p>
        </p:txBody>
      </p:sp>
    </p:spTree>
    <p:extLst>
      <p:ext uri="{BB962C8B-B14F-4D97-AF65-F5344CB8AC3E}">
        <p14:creationId xmlns:p14="http://schemas.microsoft.com/office/powerpoint/2010/main" val="259979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www.mdpi.com</a:t>
            </a:r>
            <a:r>
              <a:rPr lang="en-US" dirty="0"/>
              <a:t>/2571-9408/5/2/47</a:t>
            </a:r>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32</a:t>
            </a:fld>
            <a:endParaRPr lang="en-US"/>
          </a:p>
        </p:txBody>
      </p:sp>
    </p:spTree>
    <p:extLst>
      <p:ext uri="{BB962C8B-B14F-4D97-AF65-F5344CB8AC3E}">
        <p14:creationId xmlns:p14="http://schemas.microsoft.com/office/powerpoint/2010/main" val="3572350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www.amazon.com</a:t>
            </a:r>
            <a:r>
              <a:rPr lang="en-US" dirty="0"/>
              <a:t>/Doctor-Calvary-Passion-Described-Surgeon/</a:t>
            </a:r>
            <a:r>
              <a:rPr lang="en-US" dirty="0" err="1"/>
              <a:t>dp</a:t>
            </a:r>
            <a:r>
              <a:rPr lang="en-US" dirty="0"/>
              <a:t>/1626548846</a:t>
            </a:r>
          </a:p>
          <a:p>
            <a:r>
              <a:rPr lang="en-US" dirty="0"/>
              <a:t>https://</a:t>
            </a:r>
            <a:r>
              <a:rPr lang="en-US" dirty="0" err="1"/>
              <a:t>www.shroud.com</a:t>
            </a:r>
            <a:r>
              <a:rPr lang="en-US" dirty="0"/>
              <a:t>/</a:t>
            </a:r>
            <a:r>
              <a:rPr lang="en-US" dirty="0" err="1"/>
              <a:t>bucklin.htm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33</a:t>
            </a:fld>
            <a:endParaRPr lang="en-US"/>
          </a:p>
        </p:txBody>
      </p:sp>
    </p:spTree>
    <p:extLst>
      <p:ext uri="{BB962C8B-B14F-4D97-AF65-F5344CB8AC3E}">
        <p14:creationId xmlns:p14="http://schemas.microsoft.com/office/powerpoint/2010/main" val="142549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powo.science.kew.org</a:t>
            </a:r>
            <a:r>
              <a:rPr lang="en-US" dirty="0"/>
              <a:t>/taxon/urn:lsid:ipni.org:names:210758-1</a:t>
            </a:r>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35</a:t>
            </a:fld>
            <a:endParaRPr lang="en-US"/>
          </a:p>
        </p:txBody>
      </p:sp>
    </p:spTree>
    <p:extLst>
      <p:ext uri="{BB962C8B-B14F-4D97-AF65-F5344CB8AC3E}">
        <p14:creationId xmlns:p14="http://schemas.microsoft.com/office/powerpoint/2010/main" val="187726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www.routledge.com</a:t>
            </a:r>
            <a:r>
              <a:rPr lang="en-US" dirty="0"/>
              <a:t>/The-Shroud-of-Turin-First-Century-after-Christ/Fanti-</a:t>
            </a:r>
            <a:r>
              <a:rPr lang="en-US" dirty="0" err="1"/>
              <a:t>Malfi</a:t>
            </a:r>
            <a:r>
              <a:rPr lang="en-US" dirty="0"/>
              <a:t>/p/book/9789814800082?utm_source=</a:t>
            </a:r>
            <a:r>
              <a:rPr lang="en-US" dirty="0" err="1"/>
              <a:t>cjaffiliates&amp;utm_medium</a:t>
            </a:r>
            <a:r>
              <a:rPr lang="en-US" dirty="0"/>
              <a:t>=</a:t>
            </a:r>
            <a:r>
              <a:rPr lang="en-US" dirty="0" err="1"/>
              <a:t>affiliates&amp;cjevent</a:t>
            </a:r>
            <a:r>
              <a:rPr lang="en-US" dirty="0"/>
              <a:t>=0769674092b111ef83fd9dcb0a18ba73</a:t>
            </a:r>
          </a:p>
          <a:p>
            <a:r>
              <a:rPr lang="en-US" dirty="0"/>
              <a:t>https://</a:t>
            </a:r>
            <a:r>
              <a:rPr lang="en-US" dirty="0" err="1"/>
              <a:t>www.youtube.com</a:t>
            </a:r>
            <a:r>
              <a:rPr lang="en-US" dirty="0"/>
              <a:t>/</a:t>
            </a:r>
            <a:r>
              <a:rPr lang="en-US" dirty="0" err="1"/>
              <a:t>watch?v</a:t>
            </a:r>
            <a:r>
              <a:rPr lang="en-US" dirty="0"/>
              <a:t>=</a:t>
            </a:r>
            <a:r>
              <a:rPr lang="en-US" dirty="0" err="1"/>
              <a:t>mX-sjrtuhYU&amp;t</a:t>
            </a:r>
            <a:r>
              <a:rPr lang="en-US"/>
              <a:t>=1838s</a:t>
            </a:r>
          </a:p>
          <a:p>
            <a:endParaRPr lang="en-US" dirty="0"/>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39</a:t>
            </a:fld>
            <a:endParaRPr lang="en-US"/>
          </a:p>
        </p:txBody>
      </p:sp>
    </p:spTree>
    <p:extLst>
      <p:ext uri="{BB962C8B-B14F-4D97-AF65-F5344CB8AC3E}">
        <p14:creationId xmlns:p14="http://schemas.microsoft.com/office/powerpoint/2010/main" val="219467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shroudphotos.com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3</a:t>
            </a:fld>
            <a:endParaRPr lang="en-US"/>
          </a:p>
        </p:txBody>
      </p:sp>
    </p:spTree>
    <p:extLst>
      <p:ext uri="{BB962C8B-B14F-4D97-AF65-F5344CB8AC3E}">
        <p14:creationId xmlns:p14="http://schemas.microsoft.com/office/powerpoint/2010/main" val="316258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https://shroud3d.com/introduction/3d-studies-of-the-shroud-of-turin-history/</a:t>
            </a:r>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6</a:t>
            </a:fld>
            <a:endParaRPr lang="en-US"/>
          </a:p>
        </p:txBody>
      </p:sp>
    </p:spTree>
    <p:extLst>
      <p:ext uri="{BB962C8B-B14F-4D97-AF65-F5344CB8AC3E}">
        <p14:creationId xmlns:p14="http://schemas.microsoft.com/office/powerpoint/2010/main" val="167010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www.catholicnewsagency.com</a:t>
            </a:r>
            <a:r>
              <a:rPr lang="en-US" dirty="0"/>
              <a:t>/news/252551/the-first-hyper-realistic-body-of-christ-based-on-the-holy-shroud-is-on-exhibit-in-spain</a:t>
            </a:r>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15</a:t>
            </a:fld>
            <a:endParaRPr lang="en-US"/>
          </a:p>
        </p:txBody>
      </p:sp>
    </p:spTree>
    <p:extLst>
      <p:ext uri="{BB962C8B-B14F-4D97-AF65-F5344CB8AC3E}">
        <p14:creationId xmlns:p14="http://schemas.microsoft.com/office/powerpoint/2010/main" val="261596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www.shroud.com</a:t>
            </a:r>
            <a:r>
              <a:rPr lang="en-US" dirty="0"/>
              <a:t>/pdfs/ssi3233part3.pdf</a:t>
            </a:r>
          </a:p>
        </p:txBody>
      </p:sp>
      <p:sp>
        <p:nvSpPr>
          <p:cNvPr id="4" name="Slide Number Placeholder 3"/>
          <p:cNvSpPr>
            <a:spLocks noGrp="1"/>
          </p:cNvSpPr>
          <p:nvPr>
            <p:ph type="sldNum" sz="quarter" idx="5"/>
          </p:nvPr>
        </p:nvSpPr>
        <p:spPr/>
        <p:txBody>
          <a:bodyPr/>
          <a:lstStyle/>
          <a:p>
            <a:fld id="{AB20939C-3340-B547-817E-177F15E24352}" type="slidenum">
              <a:rPr lang="en-US" smtClean="0"/>
              <a:t>24</a:t>
            </a:fld>
            <a:endParaRPr lang="en-US"/>
          </a:p>
        </p:txBody>
      </p:sp>
    </p:spTree>
    <p:extLst>
      <p:ext uri="{BB962C8B-B14F-4D97-AF65-F5344CB8AC3E}">
        <p14:creationId xmlns:p14="http://schemas.microsoft.com/office/powerpoint/2010/main" val="55158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www.shroud.com</a:t>
            </a:r>
            <a:r>
              <a:rPr lang="en-US" dirty="0"/>
              <a:t>/78strp10.htm   https://</a:t>
            </a:r>
            <a:r>
              <a:rPr lang="en-US" dirty="0" err="1"/>
              <a:t>www.catholicnewsagency.com</a:t>
            </a:r>
            <a:r>
              <a:rPr lang="en-US"/>
              <a:t>/news/252551/the-first-hyper-realistic-body-of-christ-based-on-the-holy-shroud-is-on-exhibit-in-spain</a:t>
            </a:r>
          </a:p>
          <a:p>
            <a:endParaRPr lang="en-US" dirty="0"/>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26</a:t>
            </a:fld>
            <a:endParaRPr lang="en-US"/>
          </a:p>
        </p:txBody>
      </p:sp>
    </p:spTree>
    <p:extLst>
      <p:ext uri="{BB962C8B-B14F-4D97-AF65-F5344CB8AC3E}">
        <p14:creationId xmlns:p14="http://schemas.microsoft.com/office/powerpoint/2010/main" val="47921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www.shroud.com</a:t>
            </a:r>
            <a:r>
              <a:rPr lang="en-US" dirty="0"/>
              <a:t>/78conclu.htm</a:t>
            </a:r>
          </a:p>
        </p:txBody>
      </p:sp>
      <p:sp>
        <p:nvSpPr>
          <p:cNvPr id="4" name="Slide Number Placeholder 3"/>
          <p:cNvSpPr>
            <a:spLocks noGrp="1"/>
          </p:cNvSpPr>
          <p:nvPr>
            <p:ph type="sldNum" sz="quarter" idx="5"/>
          </p:nvPr>
        </p:nvSpPr>
        <p:spPr/>
        <p:txBody>
          <a:bodyPr/>
          <a:lstStyle/>
          <a:p>
            <a:fld id="{AB20939C-3340-B547-817E-177F15E24352}" type="slidenum">
              <a:rPr lang="en-US" smtClean="0"/>
              <a:t>27</a:t>
            </a:fld>
            <a:endParaRPr lang="en-US"/>
          </a:p>
        </p:txBody>
      </p:sp>
    </p:spTree>
    <p:extLst>
      <p:ext uri="{BB962C8B-B14F-4D97-AF65-F5344CB8AC3E}">
        <p14:creationId xmlns:p14="http://schemas.microsoft.com/office/powerpoint/2010/main" val="147128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The result was a big surprise for many, and shocked the world.  </a:t>
            </a:r>
            <a:r>
              <a:rPr lang="en-US" b="0" i="0" dirty="0">
                <a:solidFill>
                  <a:srgbClr val="000000"/>
                </a:solidFill>
                <a:effectLst/>
                <a:latin typeface="Cormorant"/>
              </a:rPr>
              <a:t>Their combined results dated the cloth to AD 1260-1390. </a:t>
            </a:r>
            <a:endParaRPr lang="en-US" dirty="0"/>
          </a:p>
        </p:txBody>
      </p:sp>
      <p:sp>
        <p:nvSpPr>
          <p:cNvPr id="4" name="Espaço Reservado para Número de Slide 3"/>
          <p:cNvSpPr>
            <a:spLocks noGrp="1"/>
          </p:cNvSpPr>
          <p:nvPr>
            <p:ph type="sldNum" sz="quarter" idx="5"/>
          </p:nvPr>
        </p:nvSpPr>
        <p:spPr/>
        <p:txBody>
          <a:bodyPr/>
          <a:lstStyle/>
          <a:p>
            <a:fld id="{4B015D9E-6CFB-4742-803E-D6B449497F5B}" type="slidenum">
              <a:rPr lang="en-US" smtClean="0"/>
              <a:t>30</a:t>
            </a:fld>
            <a:endParaRPr lang="en-US"/>
          </a:p>
        </p:txBody>
      </p:sp>
    </p:spTree>
    <p:extLst>
      <p:ext uri="{BB962C8B-B14F-4D97-AF65-F5344CB8AC3E}">
        <p14:creationId xmlns:p14="http://schemas.microsoft.com/office/powerpoint/2010/main" val="392881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/science/article/abs/</a:t>
            </a:r>
            <a:r>
              <a:rPr lang="en-US" dirty="0" err="1"/>
              <a:t>pii</a:t>
            </a:r>
            <a:r>
              <a:rPr lang="en-US" dirty="0"/>
              <a:t>/S0040603104004745</a:t>
            </a:r>
          </a:p>
          <a:p>
            <a:endParaRPr lang="en-US" dirty="0"/>
          </a:p>
        </p:txBody>
      </p:sp>
      <p:sp>
        <p:nvSpPr>
          <p:cNvPr id="4" name="Slide Number Placeholder 3"/>
          <p:cNvSpPr>
            <a:spLocks noGrp="1"/>
          </p:cNvSpPr>
          <p:nvPr>
            <p:ph type="sldNum" sz="quarter" idx="5"/>
          </p:nvPr>
        </p:nvSpPr>
        <p:spPr/>
        <p:txBody>
          <a:bodyPr/>
          <a:lstStyle/>
          <a:p>
            <a:fld id="{AB20939C-3340-B547-817E-177F15E24352}" type="slidenum">
              <a:rPr lang="en-US" smtClean="0"/>
              <a:t>31</a:t>
            </a:fld>
            <a:endParaRPr lang="en-US"/>
          </a:p>
        </p:txBody>
      </p:sp>
    </p:spTree>
    <p:extLst>
      <p:ext uri="{BB962C8B-B14F-4D97-AF65-F5344CB8AC3E}">
        <p14:creationId xmlns:p14="http://schemas.microsoft.com/office/powerpoint/2010/main" val="169351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5B98-4065-F53F-94F4-3CF83803BD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3251978-3C41-E3B0-B44B-6FC01CACC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2BD5FBC-1647-D0E2-08C9-398AB3E586B0}"/>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5" name="Footer Placeholder 4">
            <a:extLst>
              <a:ext uri="{FF2B5EF4-FFF2-40B4-BE49-F238E27FC236}">
                <a16:creationId xmlns:a16="http://schemas.microsoft.com/office/drawing/2014/main" id="{53E76583-4351-B597-3E24-65CD551BF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694D8-2FA0-74A4-9646-D6019BA9F9E6}"/>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143444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CB86-3439-EAB9-10D5-FF61D5FC89F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394CA56-9C2D-70AA-3489-EA63B1B474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362E3D-A949-8EA7-8B9B-C817D96FBD41}"/>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5" name="Footer Placeholder 4">
            <a:extLst>
              <a:ext uri="{FF2B5EF4-FFF2-40B4-BE49-F238E27FC236}">
                <a16:creationId xmlns:a16="http://schemas.microsoft.com/office/drawing/2014/main" id="{F57C64CA-7444-2849-1A21-F6A9AB942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EB22A-793F-F586-C174-2DD4EFB3A015}"/>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246730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9F0121-2693-0787-CA99-20F0F605FE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7AB427-EAB8-978C-51A9-9E88B46108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A7AE2C-18AE-9593-3081-74D3D773F1DA}"/>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5" name="Footer Placeholder 4">
            <a:extLst>
              <a:ext uri="{FF2B5EF4-FFF2-40B4-BE49-F238E27FC236}">
                <a16:creationId xmlns:a16="http://schemas.microsoft.com/office/drawing/2014/main" id="{E4D03AA7-C7E7-5E7D-436B-D4BEDB2ED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6B5FF-A61F-C323-7727-97D00F86D74D}"/>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289464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FBDA-9E66-602B-5A79-DCFAA372DF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3ED928-A83D-31FE-AB82-9FFC9301412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E92907-B741-0FB3-1FE6-667CF9648CF8}"/>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5" name="Footer Placeholder 4">
            <a:extLst>
              <a:ext uri="{FF2B5EF4-FFF2-40B4-BE49-F238E27FC236}">
                <a16:creationId xmlns:a16="http://schemas.microsoft.com/office/drawing/2014/main" id="{8F8D5F69-1B27-01D7-F91E-5C8703F92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63270-E800-DBC7-EB2E-A1597F97A8B3}"/>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412545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570D-B594-E72E-71F5-FF048C4117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BFE31D1-239C-BD31-A77E-69116044C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9FA722-0587-32D9-CEFD-553C66A81A10}"/>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5" name="Footer Placeholder 4">
            <a:extLst>
              <a:ext uri="{FF2B5EF4-FFF2-40B4-BE49-F238E27FC236}">
                <a16:creationId xmlns:a16="http://schemas.microsoft.com/office/drawing/2014/main" id="{BAB794D2-D377-2533-163E-7DD50A01B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0BCDE-59EB-ABDF-BFEE-CDEF93919A92}"/>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285308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F4C8-BA19-19EA-1506-2C36798207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7EB734-4B50-4BC8-9D43-7807B839E99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1C109F-1712-DCA4-5884-23FD448AB4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20FC11D-7664-2604-1D27-C4E35297DA14}"/>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6" name="Footer Placeholder 5">
            <a:extLst>
              <a:ext uri="{FF2B5EF4-FFF2-40B4-BE49-F238E27FC236}">
                <a16:creationId xmlns:a16="http://schemas.microsoft.com/office/drawing/2014/main" id="{566F9F2C-0F4D-A406-7CBA-20E9AE8B3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57820-C991-AE79-7121-2A9F243FA1C0}"/>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10006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F414-3107-8CDF-F705-8FD1D8C11E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A707D4-E49A-64DF-726C-9B744AD67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B0C25C-8C15-8DF0-0DCB-067C143DEC1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159EEE0-8066-76BB-A699-0827D3FE5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426F1B-4AE4-4DD7-1208-06AD494072F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C084DB-C659-D64A-C420-B2CCB8D546C8}"/>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8" name="Footer Placeholder 7">
            <a:extLst>
              <a:ext uri="{FF2B5EF4-FFF2-40B4-BE49-F238E27FC236}">
                <a16:creationId xmlns:a16="http://schemas.microsoft.com/office/drawing/2014/main" id="{AC853F62-C095-327B-27DA-32D2866FA4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37E03F-4FEE-BB00-62C4-F17A3208D7E9}"/>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406985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683B-280D-A057-8300-D7DF8800602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31081BF-9B11-4136-7BC9-A221FB8EC739}"/>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4" name="Footer Placeholder 3">
            <a:extLst>
              <a:ext uri="{FF2B5EF4-FFF2-40B4-BE49-F238E27FC236}">
                <a16:creationId xmlns:a16="http://schemas.microsoft.com/office/drawing/2014/main" id="{663F68C1-D095-4F8E-8D1F-A8D0A87748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E3529-BBA0-8489-C0A8-CCD438F4BA67}"/>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296291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EE8D17-F2F7-3A73-7E06-7B2072393104}"/>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3" name="Footer Placeholder 2">
            <a:extLst>
              <a:ext uri="{FF2B5EF4-FFF2-40B4-BE49-F238E27FC236}">
                <a16:creationId xmlns:a16="http://schemas.microsoft.com/office/drawing/2014/main" id="{9047089C-49A0-6F26-BA1E-B1C7A43609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9475E-6355-BF99-FD65-A55B15E0C243}"/>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372335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506E-B2B9-5D31-B623-332CADB0ED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0B1FF56-E40C-3E95-3CF8-F79410E07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C64520E-6102-DA1B-5571-9BC82C08D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BEB5BE-9FE1-1D08-6517-AEBD08855B0E}"/>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6" name="Footer Placeholder 5">
            <a:extLst>
              <a:ext uri="{FF2B5EF4-FFF2-40B4-BE49-F238E27FC236}">
                <a16:creationId xmlns:a16="http://schemas.microsoft.com/office/drawing/2014/main" id="{699387A8-2A94-67B2-9607-DD686E8F5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57EFD4-E0CE-4196-837D-BF0A1F95E554}"/>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133143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2068-F7CE-A2C2-2052-8470BC5D37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5F5A59-1D4D-D3D9-0DF6-AACFEDCD6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CC97C6-A1D9-18C3-326E-E0FFD4137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19836-AB5F-E910-8558-0CF480DD090E}"/>
              </a:ext>
            </a:extLst>
          </p:cNvPr>
          <p:cNvSpPr>
            <a:spLocks noGrp="1"/>
          </p:cNvSpPr>
          <p:nvPr>
            <p:ph type="dt" sz="half" idx="10"/>
          </p:nvPr>
        </p:nvSpPr>
        <p:spPr/>
        <p:txBody>
          <a:bodyPr/>
          <a:lstStyle/>
          <a:p>
            <a:fld id="{E9D11BD7-8027-4940-9954-FBA8F2986471}" type="datetimeFigureOut">
              <a:rPr lang="en-US" smtClean="0"/>
              <a:t>10/28/2024</a:t>
            </a:fld>
            <a:endParaRPr lang="en-US"/>
          </a:p>
        </p:txBody>
      </p:sp>
      <p:sp>
        <p:nvSpPr>
          <p:cNvPr id="6" name="Footer Placeholder 5">
            <a:extLst>
              <a:ext uri="{FF2B5EF4-FFF2-40B4-BE49-F238E27FC236}">
                <a16:creationId xmlns:a16="http://schemas.microsoft.com/office/drawing/2014/main" id="{0889B8C9-FCA4-D4BE-0FED-DE28C582A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EDB97-0B98-AF64-67AE-EA8CC4635B10}"/>
              </a:ext>
            </a:extLst>
          </p:cNvPr>
          <p:cNvSpPr>
            <a:spLocks noGrp="1"/>
          </p:cNvSpPr>
          <p:nvPr>
            <p:ph type="sldNum" sz="quarter" idx="12"/>
          </p:nvPr>
        </p:nvSpPr>
        <p:spPr/>
        <p:txBody>
          <a:bodyPr/>
          <a:lstStyle/>
          <a:p>
            <a:fld id="{9BFD6070-10B4-D74D-8E97-C50AC8141576}" type="slidenum">
              <a:rPr lang="en-US" smtClean="0"/>
              <a:t>‹#›</a:t>
            </a:fld>
            <a:endParaRPr lang="en-US"/>
          </a:p>
        </p:txBody>
      </p:sp>
    </p:spTree>
    <p:extLst>
      <p:ext uri="{BB962C8B-B14F-4D97-AF65-F5344CB8AC3E}">
        <p14:creationId xmlns:p14="http://schemas.microsoft.com/office/powerpoint/2010/main" val="314556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F32A3-464C-DFF0-1FBB-4856F0118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42B042-6056-5576-A6CC-99C1253C0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E22DC0-7861-D492-101D-9F10D8647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11BD7-8027-4940-9954-FBA8F2986471}" type="datetimeFigureOut">
              <a:rPr lang="en-US" smtClean="0"/>
              <a:t>10/28/2024</a:t>
            </a:fld>
            <a:endParaRPr lang="en-US"/>
          </a:p>
        </p:txBody>
      </p:sp>
      <p:sp>
        <p:nvSpPr>
          <p:cNvPr id="5" name="Footer Placeholder 4">
            <a:extLst>
              <a:ext uri="{FF2B5EF4-FFF2-40B4-BE49-F238E27FC236}">
                <a16:creationId xmlns:a16="http://schemas.microsoft.com/office/drawing/2014/main" id="{0996C2FF-27C5-0BA5-9782-9AA713CE9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142FB8-3D0D-4872-ED97-1923B8C3F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D6070-10B4-D74D-8E97-C50AC8141576}" type="slidenum">
              <a:rPr lang="en-US" smtClean="0"/>
              <a:t>‹#›</a:t>
            </a:fld>
            <a:endParaRPr lang="en-US"/>
          </a:p>
        </p:txBody>
      </p:sp>
    </p:spTree>
    <p:extLst>
      <p:ext uri="{BB962C8B-B14F-4D97-AF65-F5344CB8AC3E}">
        <p14:creationId xmlns:p14="http://schemas.microsoft.com/office/powerpoint/2010/main" val="675193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76295-DEA4-950E-8429-FC5C36FC3B87}"/>
              </a:ext>
            </a:extLst>
          </p:cNvPr>
          <p:cNvPicPr>
            <a:picLocks noChangeAspect="1"/>
          </p:cNvPicPr>
          <p:nvPr/>
        </p:nvPicPr>
        <p:blipFill>
          <a:blip r:embed="rId3"/>
          <a:stretch>
            <a:fillRect/>
          </a:stretch>
        </p:blipFill>
        <p:spPr>
          <a:xfrm>
            <a:off x="0" y="0"/>
            <a:ext cx="12192000" cy="6175169"/>
          </a:xfrm>
          <a:prstGeom prst="rect">
            <a:avLst/>
          </a:prstGeom>
        </p:spPr>
      </p:pic>
      <p:sp>
        <p:nvSpPr>
          <p:cNvPr id="4" name="TextBox 3">
            <a:extLst>
              <a:ext uri="{FF2B5EF4-FFF2-40B4-BE49-F238E27FC236}">
                <a16:creationId xmlns:a16="http://schemas.microsoft.com/office/drawing/2014/main" id="{D1046E86-F780-AC6B-DA03-D2D37E5CFF1D}"/>
              </a:ext>
            </a:extLst>
          </p:cNvPr>
          <p:cNvSpPr txBox="1"/>
          <p:nvPr/>
        </p:nvSpPr>
        <p:spPr>
          <a:xfrm>
            <a:off x="141514" y="6248400"/>
            <a:ext cx="8268708" cy="461665"/>
          </a:xfrm>
          <a:prstGeom prst="rect">
            <a:avLst/>
          </a:prstGeom>
          <a:noFill/>
        </p:spPr>
        <p:txBody>
          <a:bodyPr wrap="square" rtlCol="0">
            <a:spAutoFit/>
          </a:bodyPr>
          <a:lstStyle/>
          <a:p>
            <a:r>
              <a:rPr lang="en-US" sz="2400" dirty="0" err="1"/>
              <a:t>Shroud.com</a:t>
            </a:r>
            <a:r>
              <a:rPr lang="en-US" sz="2400" dirty="0"/>
              <a:t> 	</a:t>
            </a:r>
            <a:r>
              <a:rPr lang="en-US" sz="2400"/>
              <a:t>				4.4 </a:t>
            </a:r>
            <a:r>
              <a:rPr lang="en-US" sz="2400" dirty="0"/>
              <a:t>x 1.1m </a:t>
            </a:r>
          </a:p>
        </p:txBody>
      </p:sp>
    </p:spTree>
    <p:extLst>
      <p:ext uri="{BB962C8B-B14F-4D97-AF65-F5344CB8AC3E}">
        <p14:creationId xmlns:p14="http://schemas.microsoft.com/office/powerpoint/2010/main" val="220159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AE30FE-BD07-5FEE-110D-1661731754FD}"/>
              </a:ext>
            </a:extLst>
          </p:cNvPr>
          <p:cNvPicPr>
            <a:picLocks noChangeAspect="1"/>
          </p:cNvPicPr>
          <p:nvPr/>
        </p:nvPicPr>
        <p:blipFill>
          <a:blip r:embed="rId2"/>
          <a:stretch>
            <a:fillRect/>
          </a:stretch>
        </p:blipFill>
        <p:spPr>
          <a:xfrm>
            <a:off x="1248103" y="0"/>
            <a:ext cx="3968338" cy="6858000"/>
          </a:xfrm>
          <a:prstGeom prst="rect">
            <a:avLst/>
          </a:prstGeom>
        </p:spPr>
      </p:pic>
      <p:pic>
        <p:nvPicPr>
          <p:cNvPr id="7" name="Picture 6">
            <a:extLst>
              <a:ext uri="{FF2B5EF4-FFF2-40B4-BE49-F238E27FC236}">
                <a16:creationId xmlns:a16="http://schemas.microsoft.com/office/drawing/2014/main" id="{7D8BEC58-D2FC-3B93-00D0-D0DD41917AEA}"/>
              </a:ext>
            </a:extLst>
          </p:cNvPr>
          <p:cNvPicPr>
            <a:picLocks noChangeAspect="1"/>
          </p:cNvPicPr>
          <p:nvPr/>
        </p:nvPicPr>
        <p:blipFill>
          <a:blip r:embed="rId3"/>
          <a:stretch>
            <a:fillRect/>
          </a:stretch>
        </p:blipFill>
        <p:spPr>
          <a:xfrm>
            <a:off x="6096000" y="0"/>
            <a:ext cx="4847897" cy="6858000"/>
          </a:xfrm>
          <a:prstGeom prst="rect">
            <a:avLst/>
          </a:prstGeom>
        </p:spPr>
      </p:pic>
    </p:spTree>
    <p:extLst>
      <p:ext uri="{BB962C8B-B14F-4D97-AF65-F5344CB8AC3E}">
        <p14:creationId xmlns:p14="http://schemas.microsoft.com/office/powerpoint/2010/main" val="267166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3E5A0-9944-F071-F5D1-40377EC1B79E}"/>
              </a:ext>
            </a:extLst>
          </p:cNvPr>
          <p:cNvPicPr>
            <a:picLocks noChangeAspect="1"/>
          </p:cNvPicPr>
          <p:nvPr/>
        </p:nvPicPr>
        <p:blipFill>
          <a:blip r:embed="rId2"/>
          <a:stretch>
            <a:fillRect/>
          </a:stretch>
        </p:blipFill>
        <p:spPr>
          <a:xfrm>
            <a:off x="0" y="0"/>
            <a:ext cx="5876576" cy="6858000"/>
          </a:xfrm>
          <a:prstGeom prst="rect">
            <a:avLst/>
          </a:prstGeom>
        </p:spPr>
      </p:pic>
      <p:pic>
        <p:nvPicPr>
          <p:cNvPr id="7" name="Picture 6">
            <a:extLst>
              <a:ext uri="{FF2B5EF4-FFF2-40B4-BE49-F238E27FC236}">
                <a16:creationId xmlns:a16="http://schemas.microsoft.com/office/drawing/2014/main" id="{125039DB-FB23-DE0D-E014-2598BBC57E99}"/>
              </a:ext>
            </a:extLst>
          </p:cNvPr>
          <p:cNvPicPr>
            <a:picLocks noChangeAspect="1"/>
          </p:cNvPicPr>
          <p:nvPr/>
        </p:nvPicPr>
        <p:blipFill>
          <a:blip r:embed="rId3"/>
          <a:stretch>
            <a:fillRect/>
          </a:stretch>
        </p:blipFill>
        <p:spPr>
          <a:xfrm>
            <a:off x="6261078" y="0"/>
            <a:ext cx="5930922" cy="6858000"/>
          </a:xfrm>
          <a:prstGeom prst="rect">
            <a:avLst/>
          </a:prstGeom>
        </p:spPr>
      </p:pic>
    </p:spTree>
    <p:extLst>
      <p:ext uri="{BB962C8B-B14F-4D97-AF65-F5344CB8AC3E}">
        <p14:creationId xmlns:p14="http://schemas.microsoft.com/office/powerpoint/2010/main" val="348034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C077-67E2-8F29-81CB-A5262AAC5FFF}"/>
              </a:ext>
            </a:extLst>
          </p:cNvPr>
          <p:cNvSpPr>
            <a:spLocks noGrp="1"/>
          </p:cNvSpPr>
          <p:nvPr>
            <p:ph type="title"/>
          </p:nvPr>
        </p:nvSpPr>
        <p:spPr/>
        <p:txBody>
          <a:bodyPr/>
          <a:lstStyle/>
          <a:p>
            <a:r>
              <a:rPr lang="en-US" b="1" dirty="0"/>
              <a:t>Luke 24 v 12</a:t>
            </a:r>
          </a:p>
        </p:txBody>
      </p:sp>
      <p:sp>
        <p:nvSpPr>
          <p:cNvPr id="3" name="Content Placeholder 2">
            <a:extLst>
              <a:ext uri="{FF2B5EF4-FFF2-40B4-BE49-F238E27FC236}">
                <a16:creationId xmlns:a16="http://schemas.microsoft.com/office/drawing/2014/main" id="{6862001D-007F-6A68-4F21-40997473C054}"/>
              </a:ext>
            </a:extLst>
          </p:cNvPr>
          <p:cNvSpPr>
            <a:spLocks noGrp="1"/>
          </p:cNvSpPr>
          <p:nvPr>
            <p:ph idx="1"/>
          </p:nvPr>
        </p:nvSpPr>
        <p:spPr/>
        <p:txBody>
          <a:bodyPr>
            <a:normAutofit/>
          </a:bodyPr>
          <a:lstStyle/>
          <a:p>
            <a:pPr marL="0" indent="0">
              <a:buNone/>
            </a:pPr>
            <a:r>
              <a:rPr lang="en-AU" sz="4400" b="0" i="0" u="none" strike="noStrike" dirty="0">
                <a:solidFill>
                  <a:srgbClr val="C00000"/>
                </a:solidFill>
                <a:effectLst/>
                <a:latin typeface="system-ui"/>
              </a:rPr>
              <a:t>Peter, however, got up and ran to the tomb. Bending over, he saw the strips of linen lying by themselves, and he went away, wondering to himself what had happened.</a:t>
            </a:r>
            <a:endParaRPr lang="en-US" sz="4400" dirty="0">
              <a:solidFill>
                <a:srgbClr val="C00000"/>
              </a:solidFill>
            </a:endParaRPr>
          </a:p>
        </p:txBody>
      </p:sp>
    </p:spTree>
    <p:extLst>
      <p:ext uri="{BB962C8B-B14F-4D97-AF65-F5344CB8AC3E}">
        <p14:creationId xmlns:p14="http://schemas.microsoft.com/office/powerpoint/2010/main" val="1737864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1F482-C684-0077-8A55-5D8FA78A7F4A}"/>
              </a:ext>
            </a:extLst>
          </p:cNvPr>
          <p:cNvPicPr>
            <a:picLocks noChangeAspect="1"/>
          </p:cNvPicPr>
          <p:nvPr/>
        </p:nvPicPr>
        <p:blipFill>
          <a:blip r:embed="rId2"/>
          <a:stretch>
            <a:fillRect/>
          </a:stretch>
        </p:blipFill>
        <p:spPr>
          <a:xfrm>
            <a:off x="0" y="0"/>
            <a:ext cx="6022258" cy="6858000"/>
          </a:xfrm>
          <a:prstGeom prst="rect">
            <a:avLst/>
          </a:prstGeom>
        </p:spPr>
      </p:pic>
      <p:pic>
        <p:nvPicPr>
          <p:cNvPr id="5" name="Picture 4">
            <a:extLst>
              <a:ext uri="{FF2B5EF4-FFF2-40B4-BE49-F238E27FC236}">
                <a16:creationId xmlns:a16="http://schemas.microsoft.com/office/drawing/2014/main" id="{6592BF0C-9E4A-49E5-6367-EE88A6635608}"/>
              </a:ext>
            </a:extLst>
          </p:cNvPr>
          <p:cNvPicPr>
            <a:picLocks noChangeAspect="1"/>
          </p:cNvPicPr>
          <p:nvPr/>
        </p:nvPicPr>
        <p:blipFill>
          <a:blip r:embed="rId3"/>
          <a:stretch>
            <a:fillRect/>
          </a:stretch>
        </p:blipFill>
        <p:spPr>
          <a:xfrm>
            <a:off x="6297109" y="0"/>
            <a:ext cx="5894891" cy="6858000"/>
          </a:xfrm>
          <a:prstGeom prst="rect">
            <a:avLst/>
          </a:prstGeom>
        </p:spPr>
      </p:pic>
    </p:spTree>
    <p:extLst>
      <p:ext uri="{BB962C8B-B14F-4D97-AF65-F5344CB8AC3E}">
        <p14:creationId xmlns:p14="http://schemas.microsoft.com/office/powerpoint/2010/main" val="249430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643F0-C972-C4CD-2705-E6681A4F7BB1}"/>
              </a:ext>
            </a:extLst>
          </p:cNvPr>
          <p:cNvPicPr>
            <a:picLocks noChangeAspect="1"/>
          </p:cNvPicPr>
          <p:nvPr/>
        </p:nvPicPr>
        <p:blipFill>
          <a:blip r:embed="rId2"/>
          <a:stretch>
            <a:fillRect/>
          </a:stretch>
        </p:blipFill>
        <p:spPr>
          <a:xfrm>
            <a:off x="437647" y="0"/>
            <a:ext cx="7452230" cy="6858000"/>
          </a:xfrm>
          <a:prstGeom prst="rect">
            <a:avLst/>
          </a:prstGeom>
        </p:spPr>
      </p:pic>
      <p:sp>
        <p:nvSpPr>
          <p:cNvPr id="4" name="TextBox 3">
            <a:extLst>
              <a:ext uri="{FF2B5EF4-FFF2-40B4-BE49-F238E27FC236}">
                <a16:creationId xmlns:a16="http://schemas.microsoft.com/office/drawing/2014/main" id="{CA91E3DC-809B-6F25-EF54-476CB99767C5}"/>
              </a:ext>
            </a:extLst>
          </p:cNvPr>
          <p:cNvSpPr txBox="1"/>
          <p:nvPr/>
        </p:nvSpPr>
        <p:spPr>
          <a:xfrm>
            <a:off x="8761228" y="287079"/>
            <a:ext cx="3104707" cy="2123658"/>
          </a:xfrm>
          <a:prstGeom prst="rect">
            <a:avLst/>
          </a:prstGeom>
          <a:noFill/>
        </p:spPr>
        <p:txBody>
          <a:bodyPr wrap="square" rtlCol="0">
            <a:spAutoFit/>
          </a:bodyPr>
          <a:lstStyle/>
          <a:p>
            <a:r>
              <a:rPr lang="en-US" sz="4400" dirty="0"/>
              <a:t>High contrast negative</a:t>
            </a:r>
          </a:p>
        </p:txBody>
      </p:sp>
    </p:spTree>
    <p:extLst>
      <p:ext uri="{BB962C8B-B14F-4D97-AF65-F5344CB8AC3E}">
        <p14:creationId xmlns:p14="http://schemas.microsoft.com/office/powerpoint/2010/main" val="1672121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A12D-2E09-21FF-2EA3-87D2F0D027A3}"/>
              </a:ext>
            </a:extLst>
          </p:cNvPr>
          <p:cNvSpPr>
            <a:spLocks noGrp="1"/>
          </p:cNvSpPr>
          <p:nvPr>
            <p:ph type="title"/>
          </p:nvPr>
        </p:nvSpPr>
        <p:spPr/>
        <p:txBody>
          <a:bodyPr/>
          <a:lstStyle/>
          <a:p>
            <a:r>
              <a:rPr lang="en-US" dirty="0"/>
              <a:t>From the image on the shroud</a:t>
            </a:r>
          </a:p>
        </p:txBody>
      </p:sp>
      <p:sp>
        <p:nvSpPr>
          <p:cNvPr id="3" name="Content Placeholder 2">
            <a:extLst>
              <a:ext uri="{FF2B5EF4-FFF2-40B4-BE49-F238E27FC236}">
                <a16:creationId xmlns:a16="http://schemas.microsoft.com/office/drawing/2014/main" id="{67A6971C-2ADC-4360-E824-982CE9E2F593}"/>
              </a:ext>
            </a:extLst>
          </p:cNvPr>
          <p:cNvSpPr>
            <a:spLocks noGrp="1"/>
          </p:cNvSpPr>
          <p:nvPr>
            <p:ph idx="1"/>
          </p:nvPr>
        </p:nvSpPr>
        <p:spPr/>
        <p:txBody>
          <a:bodyPr>
            <a:normAutofit lnSpcReduction="10000"/>
          </a:bodyPr>
          <a:lstStyle/>
          <a:p>
            <a:pPr algn="l"/>
            <a:r>
              <a:rPr lang="en-AU" b="0" i="0" u="none" strike="noStrike" dirty="0">
                <a:solidFill>
                  <a:srgbClr val="2F222A"/>
                </a:solidFill>
                <a:effectLst/>
                <a:latin typeface="Inter"/>
              </a:rPr>
              <a:t>Nose broken</a:t>
            </a:r>
          </a:p>
          <a:p>
            <a:pPr algn="l"/>
            <a:r>
              <a:rPr lang="en-AU" dirty="0">
                <a:solidFill>
                  <a:srgbClr val="2F222A"/>
                </a:solidFill>
                <a:latin typeface="Inter"/>
              </a:rPr>
              <a:t>Swollen face, r</a:t>
            </a:r>
            <a:r>
              <a:rPr lang="en-AU" b="0" i="0" u="none" strike="noStrike" dirty="0">
                <a:solidFill>
                  <a:srgbClr val="2F222A"/>
                </a:solidFill>
                <a:effectLst/>
                <a:latin typeface="Inter"/>
              </a:rPr>
              <a:t>ight eye bruised</a:t>
            </a:r>
          </a:p>
          <a:p>
            <a:pPr algn="l"/>
            <a:r>
              <a:rPr lang="en-AU" dirty="0">
                <a:solidFill>
                  <a:srgbClr val="2F222A"/>
                </a:solidFill>
                <a:latin typeface="Inter"/>
              </a:rPr>
              <a:t>Part of beard plucked out</a:t>
            </a:r>
          </a:p>
          <a:p>
            <a:r>
              <a:rPr lang="en-AU" dirty="0">
                <a:solidFill>
                  <a:srgbClr val="2F222A"/>
                </a:solidFill>
                <a:latin typeface="Inter"/>
              </a:rPr>
              <a:t>T</a:t>
            </a:r>
            <a:r>
              <a:rPr lang="en-AU" b="0" i="0" u="none" strike="noStrike" dirty="0">
                <a:solidFill>
                  <a:srgbClr val="2F222A"/>
                </a:solidFill>
                <a:effectLst/>
                <a:latin typeface="Inter"/>
              </a:rPr>
              <a:t>earing wounds produced by the scourging</a:t>
            </a:r>
            <a:endParaRPr lang="en-AU" dirty="0">
              <a:solidFill>
                <a:srgbClr val="2F222A"/>
              </a:solidFill>
              <a:latin typeface="Inter"/>
            </a:endParaRPr>
          </a:p>
          <a:p>
            <a:r>
              <a:rPr lang="en-AU" b="0" i="0" u="none" strike="noStrike" dirty="0">
                <a:solidFill>
                  <a:srgbClr val="2F222A"/>
                </a:solidFill>
                <a:effectLst/>
                <a:latin typeface="Inter"/>
              </a:rPr>
              <a:t>Wounds from the crown of thorns</a:t>
            </a:r>
          </a:p>
          <a:p>
            <a:pPr algn="l"/>
            <a:r>
              <a:rPr lang="en-AU" dirty="0">
                <a:solidFill>
                  <a:srgbClr val="2F222A"/>
                </a:solidFill>
                <a:latin typeface="Inter"/>
              </a:rPr>
              <a:t>B</a:t>
            </a:r>
            <a:r>
              <a:rPr lang="en-AU" b="0" i="0" u="none" strike="noStrike" dirty="0">
                <a:solidFill>
                  <a:srgbClr val="2F222A"/>
                </a:solidFill>
                <a:effectLst/>
                <a:latin typeface="Inter"/>
              </a:rPr>
              <a:t>ruises on the shoulders due to carrying the weight of the cross</a:t>
            </a:r>
          </a:p>
          <a:p>
            <a:pPr algn="l"/>
            <a:r>
              <a:rPr lang="en-AU" b="0" i="0" u="none" strike="noStrike" dirty="0">
                <a:solidFill>
                  <a:srgbClr val="2F222A"/>
                </a:solidFill>
                <a:effectLst/>
                <a:latin typeface="Inter"/>
              </a:rPr>
              <a:t>Knee injuries from repeated falls</a:t>
            </a:r>
          </a:p>
          <a:p>
            <a:r>
              <a:rPr lang="en-AU" b="0" i="0" u="none" strike="noStrike" dirty="0">
                <a:solidFill>
                  <a:srgbClr val="2F222A"/>
                </a:solidFill>
                <a:effectLst/>
                <a:latin typeface="Inter"/>
              </a:rPr>
              <a:t>Nail wounds from Roman crucifixion</a:t>
            </a:r>
            <a:endParaRPr lang="en-AU" dirty="0">
              <a:solidFill>
                <a:srgbClr val="2F222A"/>
              </a:solidFill>
              <a:latin typeface="Inter"/>
            </a:endParaRPr>
          </a:p>
          <a:p>
            <a:r>
              <a:rPr lang="en-AU" dirty="0">
                <a:solidFill>
                  <a:srgbClr val="2F222A"/>
                </a:solidFill>
                <a:latin typeface="Inter"/>
              </a:rPr>
              <a:t>Oval wound </a:t>
            </a:r>
            <a:r>
              <a:rPr lang="en-AU" b="0" i="0" u="none" strike="noStrike" dirty="0">
                <a:solidFill>
                  <a:srgbClr val="2F222A"/>
                </a:solidFill>
                <a:effectLst/>
                <a:latin typeface="Inter"/>
              </a:rPr>
              <a:t>between the fifth and sixth ribs on the right side </a:t>
            </a:r>
          </a:p>
          <a:p>
            <a:pPr algn="l"/>
            <a:endParaRPr lang="en-AU" i="0" u="none" strike="noStrike" dirty="0">
              <a:solidFill>
                <a:srgbClr val="2F222A"/>
              </a:solidFill>
              <a:effectLst/>
              <a:latin typeface="Inter"/>
            </a:endParaRPr>
          </a:p>
          <a:p>
            <a:endParaRPr lang="en-US" dirty="0"/>
          </a:p>
        </p:txBody>
      </p:sp>
    </p:spTree>
    <p:extLst>
      <p:ext uri="{BB962C8B-B14F-4D97-AF65-F5344CB8AC3E}">
        <p14:creationId xmlns:p14="http://schemas.microsoft.com/office/powerpoint/2010/main" val="149701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D3CC-C618-38DA-B906-CE2E5D95B65B}"/>
              </a:ext>
            </a:extLst>
          </p:cNvPr>
          <p:cNvSpPr>
            <a:spLocks noGrp="1"/>
          </p:cNvSpPr>
          <p:nvPr>
            <p:ph type="title"/>
          </p:nvPr>
        </p:nvSpPr>
        <p:spPr/>
        <p:txBody>
          <a:bodyPr>
            <a:normAutofit/>
          </a:bodyPr>
          <a:lstStyle/>
          <a:p>
            <a:r>
              <a:rPr lang="en-AU" b="0" i="0" u="none" strike="noStrike" dirty="0">
                <a:solidFill>
                  <a:srgbClr val="2F222A"/>
                </a:solidFill>
                <a:effectLst/>
                <a:latin typeface="Inter"/>
              </a:rPr>
              <a:t>Nose broken, s</a:t>
            </a:r>
            <a:r>
              <a:rPr lang="en-AU" dirty="0">
                <a:solidFill>
                  <a:srgbClr val="2F222A"/>
                </a:solidFill>
                <a:latin typeface="Inter"/>
              </a:rPr>
              <a:t>wollen face, r</a:t>
            </a:r>
            <a:r>
              <a:rPr lang="en-AU" b="0" i="0" u="none" strike="noStrike" dirty="0">
                <a:solidFill>
                  <a:srgbClr val="2F222A"/>
                </a:solidFill>
                <a:effectLst/>
                <a:latin typeface="Inter"/>
              </a:rPr>
              <a:t>ight eye bruised</a:t>
            </a:r>
            <a:br>
              <a:rPr lang="en-AU" b="0" i="0" u="none" strike="noStrike" dirty="0">
                <a:solidFill>
                  <a:srgbClr val="2F222A"/>
                </a:solidFill>
                <a:effectLst/>
                <a:latin typeface="Inter"/>
              </a:rPr>
            </a:br>
            <a:endParaRPr lang="en-US" dirty="0"/>
          </a:p>
        </p:txBody>
      </p:sp>
      <p:sp>
        <p:nvSpPr>
          <p:cNvPr id="3" name="Content Placeholder 2">
            <a:extLst>
              <a:ext uri="{FF2B5EF4-FFF2-40B4-BE49-F238E27FC236}">
                <a16:creationId xmlns:a16="http://schemas.microsoft.com/office/drawing/2014/main" id="{594089B7-AF6B-4F8A-A2BA-EA5F6C9C287D}"/>
              </a:ext>
            </a:extLst>
          </p:cNvPr>
          <p:cNvSpPr>
            <a:spLocks noGrp="1"/>
          </p:cNvSpPr>
          <p:nvPr>
            <p:ph idx="1"/>
          </p:nvPr>
        </p:nvSpPr>
        <p:spPr/>
        <p:txBody>
          <a:bodyPr>
            <a:normAutofit fontScale="92500" lnSpcReduction="20000"/>
          </a:bodyPr>
          <a:lstStyle/>
          <a:p>
            <a:pPr marL="0" indent="0">
              <a:buNone/>
            </a:pPr>
            <a:r>
              <a:rPr lang="en-AU" sz="4400" dirty="0"/>
              <a:t>Matthew, 27, 30. </a:t>
            </a:r>
            <a:r>
              <a:rPr lang="en-AU" sz="4400" dirty="0">
                <a:solidFill>
                  <a:srgbClr val="C00000"/>
                </a:solidFill>
              </a:rPr>
              <a:t>They spit on him, and took the staff and struck him on the head again and again. </a:t>
            </a:r>
          </a:p>
          <a:p>
            <a:pPr marL="0" indent="0">
              <a:buNone/>
            </a:pPr>
            <a:endParaRPr lang="en-AU" sz="4400" dirty="0">
              <a:solidFill>
                <a:srgbClr val="C00000"/>
              </a:solidFill>
            </a:endParaRPr>
          </a:p>
          <a:p>
            <a:pPr marL="0" indent="0">
              <a:buNone/>
            </a:pPr>
            <a:r>
              <a:rPr lang="en-AU" sz="4400" dirty="0"/>
              <a:t>Mark, 14, 65. </a:t>
            </a:r>
            <a:r>
              <a:rPr lang="en-AU" sz="4400" b="0" i="0" u="none" strike="noStrike" dirty="0">
                <a:solidFill>
                  <a:srgbClr val="C00000"/>
                </a:solidFill>
                <a:effectLst/>
                <a:latin typeface="system-ui"/>
              </a:rPr>
              <a:t>Then some began to spit at him; they blindfolded him, struck him with their fists, and said, “Prophesy!” And the guards took him and beat him.</a:t>
            </a:r>
            <a:endParaRPr lang="en-US" sz="4400" dirty="0">
              <a:solidFill>
                <a:srgbClr val="C00000"/>
              </a:solidFill>
            </a:endParaRPr>
          </a:p>
        </p:txBody>
      </p:sp>
    </p:spTree>
    <p:extLst>
      <p:ext uri="{BB962C8B-B14F-4D97-AF65-F5344CB8AC3E}">
        <p14:creationId xmlns:p14="http://schemas.microsoft.com/office/powerpoint/2010/main" val="861291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88EB-A63E-A7CB-BCD1-3939D8C89FCC}"/>
              </a:ext>
            </a:extLst>
          </p:cNvPr>
          <p:cNvSpPr>
            <a:spLocks noGrp="1"/>
          </p:cNvSpPr>
          <p:nvPr>
            <p:ph type="title"/>
          </p:nvPr>
        </p:nvSpPr>
        <p:spPr/>
        <p:txBody>
          <a:bodyPr>
            <a:normAutofit/>
          </a:bodyPr>
          <a:lstStyle/>
          <a:p>
            <a:r>
              <a:rPr lang="en-US" b="1" dirty="0">
                <a:latin typeface="Verdana" panose="020B0604030504040204" pitchFamily="34" charset="0"/>
                <a:ea typeface="Verdana" panose="020B0604030504040204" pitchFamily="34" charset="0"/>
                <a:cs typeface="Verdana" panose="020B0604030504040204" pitchFamily="34" charset="0"/>
              </a:rPr>
              <a:t>Part of beard plucked out</a:t>
            </a:r>
          </a:p>
        </p:txBody>
      </p:sp>
      <p:sp>
        <p:nvSpPr>
          <p:cNvPr id="3" name="Content Placeholder 2">
            <a:extLst>
              <a:ext uri="{FF2B5EF4-FFF2-40B4-BE49-F238E27FC236}">
                <a16:creationId xmlns:a16="http://schemas.microsoft.com/office/drawing/2014/main" id="{2CF466D8-2BBD-31A6-3D3B-5BB8AFEA649A}"/>
              </a:ext>
            </a:extLst>
          </p:cNvPr>
          <p:cNvSpPr>
            <a:spLocks noGrp="1"/>
          </p:cNvSpPr>
          <p:nvPr>
            <p:ph idx="1"/>
          </p:nvPr>
        </p:nvSpPr>
        <p:spPr/>
        <p:txBody>
          <a:bodyPr>
            <a:normAutofit/>
          </a:bodyPr>
          <a:lstStyle/>
          <a:p>
            <a:pPr marL="0" indent="0">
              <a:buNone/>
            </a:pPr>
            <a:r>
              <a:rPr lang="en-US" sz="4400" dirty="0">
                <a:latin typeface="Verdana" panose="020B0604030504040204" pitchFamily="34" charset="0"/>
                <a:ea typeface="Verdana" panose="020B0604030504040204" pitchFamily="34" charset="0"/>
                <a:cs typeface="Verdana" panose="020B0604030504040204" pitchFamily="34" charset="0"/>
              </a:rPr>
              <a:t>Isaiah Ch. 50 v 6 </a:t>
            </a:r>
            <a:r>
              <a:rPr lang="en-AU" sz="4400" dirty="0">
                <a:solidFill>
                  <a:srgbClr val="C00000"/>
                </a:solidFill>
                <a:effectLst/>
              </a:rPr>
              <a:t>I offered my back to those who beat me,</a:t>
            </a:r>
            <a:br>
              <a:rPr lang="en-AU" sz="4400" dirty="0">
                <a:solidFill>
                  <a:srgbClr val="C00000"/>
                </a:solidFill>
              </a:rPr>
            </a:br>
            <a:r>
              <a:rPr lang="en-AU" sz="4400" dirty="0">
                <a:solidFill>
                  <a:srgbClr val="C00000"/>
                </a:solidFill>
                <a:effectLst/>
              </a:rPr>
              <a:t>my cheeks to those who pulled out my beard;</a:t>
            </a:r>
            <a:br>
              <a:rPr lang="en-AU" sz="4400" dirty="0">
                <a:solidFill>
                  <a:srgbClr val="C00000"/>
                </a:solidFill>
                <a:effectLst/>
              </a:rPr>
            </a:br>
            <a:r>
              <a:rPr lang="en-AU" sz="4400" dirty="0">
                <a:solidFill>
                  <a:srgbClr val="C00000"/>
                </a:solidFill>
                <a:effectLst/>
              </a:rPr>
              <a:t>I did not hide my face</a:t>
            </a:r>
            <a:r>
              <a:rPr lang="en-AU" sz="4400" dirty="0">
                <a:solidFill>
                  <a:srgbClr val="C00000"/>
                </a:solidFill>
              </a:rPr>
              <a:t> </a:t>
            </a:r>
            <a:r>
              <a:rPr lang="en-AU" sz="4400" dirty="0">
                <a:solidFill>
                  <a:srgbClr val="C00000"/>
                </a:solidFill>
                <a:effectLst/>
              </a:rPr>
              <a:t>from mocking and spitting.</a:t>
            </a:r>
            <a:endParaRPr lang="en-US" sz="4400" dirty="0">
              <a:solidFill>
                <a:srgbClr val="C00000"/>
              </a:solidFill>
            </a:endParaRPr>
          </a:p>
        </p:txBody>
      </p:sp>
    </p:spTree>
    <p:extLst>
      <p:ext uri="{BB962C8B-B14F-4D97-AF65-F5344CB8AC3E}">
        <p14:creationId xmlns:p14="http://schemas.microsoft.com/office/powerpoint/2010/main" val="106043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AE0A-DDD0-73AD-09CF-71DA915BA36A}"/>
              </a:ext>
            </a:extLst>
          </p:cNvPr>
          <p:cNvSpPr>
            <a:spLocks noGrp="1"/>
          </p:cNvSpPr>
          <p:nvPr>
            <p:ph type="title"/>
          </p:nvPr>
        </p:nvSpPr>
        <p:spPr/>
        <p:txBody>
          <a:bodyPr/>
          <a:lstStyle/>
          <a:p>
            <a:r>
              <a:rPr lang="en-AU" b="1" dirty="0">
                <a:solidFill>
                  <a:srgbClr val="2F222A"/>
                </a:solidFill>
                <a:latin typeface="Inter"/>
              </a:rPr>
              <a:t>T</a:t>
            </a:r>
            <a:r>
              <a:rPr lang="en-AU" b="1" i="0" u="none" strike="noStrike" dirty="0">
                <a:solidFill>
                  <a:srgbClr val="2F222A"/>
                </a:solidFill>
                <a:effectLst/>
                <a:latin typeface="Inter"/>
              </a:rPr>
              <a:t>earing wounds produced by the scourging</a:t>
            </a:r>
            <a:br>
              <a:rPr lang="en-AU" dirty="0">
                <a:solidFill>
                  <a:srgbClr val="2F222A"/>
                </a:solidFill>
                <a:latin typeface="Inter"/>
              </a:rPr>
            </a:br>
            <a:endParaRPr lang="en-US" dirty="0"/>
          </a:p>
        </p:txBody>
      </p:sp>
      <p:sp>
        <p:nvSpPr>
          <p:cNvPr id="3" name="Content Placeholder 2">
            <a:extLst>
              <a:ext uri="{FF2B5EF4-FFF2-40B4-BE49-F238E27FC236}">
                <a16:creationId xmlns:a16="http://schemas.microsoft.com/office/drawing/2014/main" id="{D3D18734-64DB-5969-0405-D9AFB7F753BC}"/>
              </a:ext>
            </a:extLst>
          </p:cNvPr>
          <p:cNvSpPr>
            <a:spLocks noGrp="1"/>
          </p:cNvSpPr>
          <p:nvPr>
            <p:ph idx="1"/>
          </p:nvPr>
        </p:nvSpPr>
        <p:spPr/>
        <p:txBody>
          <a:bodyPr>
            <a:normAutofit/>
          </a:bodyPr>
          <a:lstStyle/>
          <a:p>
            <a:r>
              <a:rPr lang="en-US" sz="4400" dirty="0"/>
              <a:t>Matthew, 27, 26, </a:t>
            </a:r>
            <a:r>
              <a:rPr lang="en-AU" sz="4400" b="0" i="0" u="none" strike="noStrike" dirty="0">
                <a:solidFill>
                  <a:srgbClr val="C00000"/>
                </a:solidFill>
                <a:effectLst/>
                <a:latin typeface="system-ui"/>
              </a:rPr>
              <a:t>But he had Jesus flogged, and handed him over to be crucified.</a:t>
            </a:r>
          </a:p>
          <a:p>
            <a:r>
              <a:rPr lang="en-AU" sz="3200" b="0" i="0" u="none" strike="noStrike" dirty="0">
                <a:solidFill>
                  <a:srgbClr val="000000"/>
                </a:solidFill>
                <a:effectLst/>
                <a:latin typeface="system-ui"/>
              </a:rPr>
              <a:t>John 19,1, </a:t>
            </a:r>
            <a:r>
              <a:rPr lang="en-AU" sz="3200" b="0" i="0" u="none" strike="noStrike" dirty="0">
                <a:solidFill>
                  <a:srgbClr val="C00000"/>
                </a:solidFill>
                <a:effectLst/>
                <a:latin typeface="system-ui"/>
              </a:rPr>
              <a:t>Then Pilate took Jesus and had him flogged.</a:t>
            </a:r>
            <a:endParaRPr lang="en-US" sz="4400" dirty="0">
              <a:solidFill>
                <a:srgbClr val="C00000"/>
              </a:solidFill>
            </a:endParaRPr>
          </a:p>
        </p:txBody>
      </p:sp>
    </p:spTree>
    <p:extLst>
      <p:ext uri="{BB962C8B-B14F-4D97-AF65-F5344CB8AC3E}">
        <p14:creationId xmlns:p14="http://schemas.microsoft.com/office/powerpoint/2010/main" val="267476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D3CC-C618-38DA-B906-CE2E5D95B65B}"/>
              </a:ext>
            </a:extLst>
          </p:cNvPr>
          <p:cNvSpPr>
            <a:spLocks noGrp="1"/>
          </p:cNvSpPr>
          <p:nvPr>
            <p:ph type="title"/>
          </p:nvPr>
        </p:nvSpPr>
        <p:spPr/>
        <p:txBody>
          <a:bodyPr/>
          <a:lstStyle/>
          <a:p>
            <a:r>
              <a:rPr lang="en-AU" b="1" i="0" u="none" strike="noStrike" dirty="0">
                <a:solidFill>
                  <a:srgbClr val="2F222A"/>
                </a:solidFill>
                <a:effectLst/>
                <a:latin typeface="Inter"/>
              </a:rPr>
              <a:t>Wounds from the crown of thorns</a:t>
            </a:r>
            <a:br>
              <a:rPr lang="en-AU" b="0" i="0" u="none" strike="noStrike" dirty="0">
                <a:solidFill>
                  <a:srgbClr val="2F222A"/>
                </a:solidFill>
                <a:effectLst/>
                <a:latin typeface="Inter"/>
              </a:rPr>
            </a:br>
            <a:endParaRPr lang="en-US" dirty="0"/>
          </a:p>
        </p:txBody>
      </p:sp>
      <p:sp>
        <p:nvSpPr>
          <p:cNvPr id="3" name="Content Placeholder 2">
            <a:extLst>
              <a:ext uri="{FF2B5EF4-FFF2-40B4-BE49-F238E27FC236}">
                <a16:creationId xmlns:a16="http://schemas.microsoft.com/office/drawing/2014/main" id="{594089B7-AF6B-4F8A-A2BA-EA5F6C9C287D}"/>
              </a:ext>
            </a:extLst>
          </p:cNvPr>
          <p:cNvSpPr>
            <a:spLocks noGrp="1"/>
          </p:cNvSpPr>
          <p:nvPr>
            <p:ph idx="1"/>
          </p:nvPr>
        </p:nvSpPr>
        <p:spPr/>
        <p:txBody>
          <a:bodyPr/>
          <a:lstStyle/>
          <a:p>
            <a:pPr marL="0" indent="0">
              <a:buNone/>
            </a:pPr>
            <a:r>
              <a:rPr lang="en-AU" sz="4400" dirty="0"/>
              <a:t>Matthew, 27, 29</a:t>
            </a:r>
            <a:r>
              <a:rPr lang="en-AU" sz="4400" dirty="0">
                <a:solidFill>
                  <a:srgbClr val="C00000"/>
                </a:solidFill>
              </a:rPr>
              <a:t>, and then twisted together a crown of thorns and set it on his head. </a:t>
            </a:r>
          </a:p>
          <a:p>
            <a:pPr marL="0" indent="0">
              <a:buNone/>
            </a:pPr>
            <a:endParaRPr lang="en-AU" dirty="0"/>
          </a:p>
        </p:txBody>
      </p:sp>
    </p:spTree>
    <p:extLst>
      <p:ext uri="{BB962C8B-B14F-4D97-AF65-F5344CB8AC3E}">
        <p14:creationId xmlns:p14="http://schemas.microsoft.com/office/powerpoint/2010/main" val="818011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45254-C4E9-2CD0-40B3-20910B616D4A}"/>
              </a:ext>
            </a:extLst>
          </p:cNvPr>
          <p:cNvPicPr>
            <a:picLocks noChangeAspect="1"/>
          </p:cNvPicPr>
          <p:nvPr/>
        </p:nvPicPr>
        <p:blipFill>
          <a:blip r:embed="rId2"/>
          <a:stretch>
            <a:fillRect/>
          </a:stretch>
        </p:blipFill>
        <p:spPr>
          <a:xfrm>
            <a:off x="783824" y="0"/>
            <a:ext cx="4903428" cy="6858000"/>
          </a:xfrm>
          <a:prstGeom prst="rect">
            <a:avLst/>
          </a:prstGeom>
        </p:spPr>
      </p:pic>
      <p:pic>
        <p:nvPicPr>
          <p:cNvPr id="5" name="Picture 4">
            <a:extLst>
              <a:ext uri="{FF2B5EF4-FFF2-40B4-BE49-F238E27FC236}">
                <a16:creationId xmlns:a16="http://schemas.microsoft.com/office/drawing/2014/main" id="{5C08B5AC-3525-58DC-5425-29B74D9A2EAB}"/>
              </a:ext>
            </a:extLst>
          </p:cNvPr>
          <p:cNvPicPr>
            <a:picLocks noChangeAspect="1"/>
          </p:cNvPicPr>
          <p:nvPr/>
        </p:nvPicPr>
        <p:blipFill>
          <a:blip r:embed="rId3"/>
          <a:stretch>
            <a:fillRect/>
          </a:stretch>
        </p:blipFill>
        <p:spPr>
          <a:xfrm>
            <a:off x="6617463" y="0"/>
            <a:ext cx="4790713" cy="6858000"/>
          </a:xfrm>
          <a:prstGeom prst="rect">
            <a:avLst/>
          </a:prstGeom>
        </p:spPr>
      </p:pic>
    </p:spTree>
    <p:extLst>
      <p:ext uri="{BB962C8B-B14F-4D97-AF65-F5344CB8AC3E}">
        <p14:creationId xmlns:p14="http://schemas.microsoft.com/office/powerpoint/2010/main" val="2611625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BCED-45C2-EC09-D3FE-2586A0702050}"/>
              </a:ext>
            </a:extLst>
          </p:cNvPr>
          <p:cNvSpPr>
            <a:spLocks noGrp="1"/>
          </p:cNvSpPr>
          <p:nvPr>
            <p:ph type="title"/>
          </p:nvPr>
        </p:nvSpPr>
        <p:spPr/>
        <p:txBody>
          <a:bodyPr/>
          <a:lstStyle/>
          <a:p>
            <a:r>
              <a:rPr lang="en-US" b="1" dirty="0"/>
              <a:t>Burse on the shoulders</a:t>
            </a:r>
          </a:p>
        </p:txBody>
      </p:sp>
      <p:sp>
        <p:nvSpPr>
          <p:cNvPr id="3" name="Content Placeholder 2">
            <a:extLst>
              <a:ext uri="{FF2B5EF4-FFF2-40B4-BE49-F238E27FC236}">
                <a16:creationId xmlns:a16="http://schemas.microsoft.com/office/drawing/2014/main" id="{47919F66-36FA-1EF7-6594-5EBAE864BAA1}"/>
              </a:ext>
            </a:extLst>
          </p:cNvPr>
          <p:cNvSpPr>
            <a:spLocks noGrp="1"/>
          </p:cNvSpPr>
          <p:nvPr>
            <p:ph idx="1"/>
          </p:nvPr>
        </p:nvSpPr>
        <p:spPr/>
        <p:txBody>
          <a:bodyPr>
            <a:normAutofit/>
          </a:bodyPr>
          <a:lstStyle/>
          <a:p>
            <a:pPr marL="0" indent="0">
              <a:buNone/>
            </a:pPr>
            <a:r>
              <a:rPr lang="en-AU" sz="4400" b="0" i="0" u="none" strike="noStrike" dirty="0">
                <a:solidFill>
                  <a:srgbClr val="000000"/>
                </a:solidFill>
                <a:effectLst/>
                <a:latin typeface="system-ui"/>
              </a:rPr>
              <a:t>John, 19,17. </a:t>
            </a:r>
            <a:r>
              <a:rPr lang="en-AU" sz="4400" b="0" i="0" u="none" strike="noStrike" dirty="0">
                <a:solidFill>
                  <a:srgbClr val="C00000"/>
                </a:solidFill>
                <a:effectLst/>
                <a:latin typeface="system-ui"/>
              </a:rPr>
              <a:t>Carrying his own cross, he went out to the place of the Skull (which in Aramaic is called Golgotha). </a:t>
            </a:r>
            <a:endParaRPr lang="en-US" sz="4400" dirty="0">
              <a:solidFill>
                <a:srgbClr val="C00000"/>
              </a:solidFill>
            </a:endParaRPr>
          </a:p>
        </p:txBody>
      </p:sp>
    </p:spTree>
    <p:extLst>
      <p:ext uri="{BB962C8B-B14F-4D97-AF65-F5344CB8AC3E}">
        <p14:creationId xmlns:p14="http://schemas.microsoft.com/office/powerpoint/2010/main" val="399354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F1AA-CABA-38BF-9119-06056936D395}"/>
              </a:ext>
            </a:extLst>
          </p:cNvPr>
          <p:cNvSpPr>
            <a:spLocks noGrp="1"/>
          </p:cNvSpPr>
          <p:nvPr>
            <p:ph type="title"/>
          </p:nvPr>
        </p:nvSpPr>
        <p:spPr/>
        <p:txBody>
          <a:bodyPr/>
          <a:lstStyle/>
          <a:p>
            <a:r>
              <a:rPr lang="en-AU" b="1" i="0" u="none" strike="noStrike" dirty="0">
                <a:solidFill>
                  <a:srgbClr val="2F222A"/>
                </a:solidFill>
                <a:effectLst/>
                <a:latin typeface="Inter"/>
              </a:rPr>
              <a:t>Knee injuries from repeated falls</a:t>
            </a:r>
            <a:br>
              <a:rPr lang="en-AU" b="0" i="0" u="none" strike="noStrike" dirty="0">
                <a:solidFill>
                  <a:srgbClr val="2F222A"/>
                </a:solidFill>
                <a:effectLst/>
                <a:latin typeface="Inter"/>
              </a:rPr>
            </a:br>
            <a:endParaRPr lang="en-US" dirty="0"/>
          </a:p>
        </p:txBody>
      </p:sp>
      <p:sp>
        <p:nvSpPr>
          <p:cNvPr id="3" name="Content Placeholder 2">
            <a:extLst>
              <a:ext uri="{FF2B5EF4-FFF2-40B4-BE49-F238E27FC236}">
                <a16:creationId xmlns:a16="http://schemas.microsoft.com/office/drawing/2014/main" id="{3409CEE1-8DE9-D75B-182F-518B70D390C2}"/>
              </a:ext>
            </a:extLst>
          </p:cNvPr>
          <p:cNvSpPr>
            <a:spLocks noGrp="1"/>
          </p:cNvSpPr>
          <p:nvPr>
            <p:ph idx="1"/>
          </p:nvPr>
        </p:nvSpPr>
        <p:spPr/>
        <p:txBody>
          <a:bodyPr>
            <a:normAutofit/>
          </a:bodyPr>
          <a:lstStyle/>
          <a:p>
            <a:pPr marL="0" indent="0">
              <a:buNone/>
            </a:pPr>
            <a:r>
              <a:rPr lang="en-US" sz="4400" dirty="0"/>
              <a:t>Cross carried by another.</a:t>
            </a:r>
          </a:p>
          <a:p>
            <a:pPr marL="0" indent="0">
              <a:buNone/>
            </a:pPr>
            <a:r>
              <a:rPr lang="en-US" sz="4400" dirty="0"/>
              <a:t>Mark, 15,21.</a:t>
            </a:r>
            <a:r>
              <a:rPr lang="en-AU" sz="4400" b="1" baseline="30000" dirty="0">
                <a:solidFill>
                  <a:srgbClr val="C00000"/>
                </a:solidFill>
                <a:effectLst/>
                <a:latin typeface="system-ui"/>
              </a:rPr>
              <a:t> </a:t>
            </a:r>
            <a:r>
              <a:rPr lang="en-AU" sz="4400" dirty="0">
                <a:solidFill>
                  <a:srgbClr val="C00000"/>
                </a:solidFill>
              </a:rPr>
              <a:t>A certain man from Cyrene, Simon, the father of Alexander and Rufus, was passing by on his way in from the country, and they forced him to carry the cross.</a:t>
            </a:r>
            <a:r>
              <a:rPr lang="en-AU" sz="4400" b="0" i="0" u="none" strike="noStrike" dirty="0">
                <a:solidFill>
                  <a:srgbClr val="C00000"/>
                </a:solidFill>
                <a:effectLst/>
                <a:latin typeface="system-ui"/>
              </a:rPr>
              <a:t> </a:t>
            </a:r>
            <a:r>
              <a:rPr lang="en-US" sz="4400" dirty="0">
                <a:solidFill>
                  <a:srgbClr val="C00000"/>
                </a:solidFill>
              </a:rPr>
              <a:t> </a:t>
            </a:r>
          </a:p>
        </p:txBody>
      </p:sp>
    </p:spTree>
    <p:extLst>
      <p:ext uri="{BB962C8B-B14F-4D97-AF65-F5344CB8AC3E}">
        <p14:creationId xmlns:p14="http://schemas.microsoft.com/office/powerpoint/2010/main" val="2898221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FD86-8A1C-7868-9DF9-317179B176F6}"/>
              </a:ext>
            </a:extLst>
          </p:cNvPr>
          <p:cNvSpPr>
            <a:spLocks noGrp="1"/>
          </p:cNvSpPr>
          <p:nvPr>
            <p:ph type="title"/>
          </p:nvPr>
        </p:nvSpPr>
        <p:spPr/>
        <p:txBody>
          <a:bodyPr/>
          <a:lstStyle/>
          <a:p>
            <a:r>
              <a:rPr lang="en-US" b="1" dirty="0"/>
              <a:t>Wound in the right side</a:t>
            </a:r>
          </a:p>
        </p:txBody>
      </p:sp>
      <p:sp>
        <p:nvSpPr>
          <p:cNvPr id="3" name="Content Placeholder 2">
            <a:extLst>
              <a:ext uri="{FF2B5EF4-FFF2-40B4-BE49-F238E27FC236}">
                <a16:creationId xmlns:a16="http://schemas.microsoft.com/office/drawing/2014/main" id="{AFE1C65F-325B-2D76-17F0-BE309D57B018}"/>
              </a:ext>
            </a:extLst>
          </p:cNvPr>
          <p:cNvSpPr>
            <a:spLocks noGrp="1"/>
          </p:cNvSpPr>
          <p:nvPr>
            <p:ph idx="1"/>
          </p:nvPr>
        </p:nvSpPr>
        <p:spPr/>
        <p:txBody>
          <a:bodyPr>
            <a:normAutofit/>
          </a:bodyPr>
          <a:lstStyle/>
          <a:p>
            <a:pPr marL="0" indent="0">
              <a:buNone/>
            </a:pPr>
            <a:r>
              <a:rPr lang="en-AU" sz="4400" b="0" i="0" u="none" strike="noStrike" dirty="0">
                <a:solidFill>
                  <a:srgbClr val="000000"/>
                </a:solidFill>
                <a:effectLst/>
                <a:latin typeface="system-ui"/>
              </a:rPr>
              <a:t>John 19,33.</a:t>
            </a:r>
            <a:r>
              <a:rPr lang="en-AU" sz="4400" b="0" i="0" u="none" strike="noStrike" dirty="0">
                <a:solidFill>
                  <a:srgbClr val="C00000"/>
                </a:solidFill>
                <a:effectLst/>
                <a:latin typeface="system-ui"/>
              </a:rPr>
              <a:t> but when they came to Jesus and found that he was already dead, they did not break his legs. </a:t>
            </a:r>
            <a:r>
              <a:rPr lang="en-AU" sz="4400" b="1" i="0" u="none" strike="noStrike" baseline="30000" dirty="0">
                <a:solidFill>
                  <a:srgbClr val="C00000"/>
                </a:solidFill>
                <a:effectLst/>
                <a:latin typeface="system-ui"/>
              </a:rPr>
              <a:t>34 </a:t>
            </a:r>
            <a:r>
              <a:rPr lang="en-AU" sz="4400" b="0" i="0" u="none" strike="noStrike" dirty="0">
                <a:solidFill>
                  <a:srgbClr val="C00000"/>
                </a:solidFill>
                <a:effectLst/>
                <a:latin typeface="system-ui"/>
              </a:rPr>
              <a:t>Instead, one of the soldiers pierced Jesus’ side with a spear, bringing a sudden flow of blood and water.</a:t>
            </a:r>
            <a:endParaRPr lang="en-US" sz="4400" dirty="0">
              <a:solidFill>
                <a:srgbClr val="C00000"/>
              </a:solidFill>
            </a:endParaRPr>
          </a:p>
        </p:txBody>
      </p:sp>
    </p:spTree>
    <p:extLst>
      <p:ext uri="{BB962C8B-B14F-4D97-AF65-F5344CB8AC3E}">
        <p14:creationId xmlns:p14="http://schemas.microsoft.com/office/powerpoint/2010/main" val="77693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DCEBE-71DD-5D50-10FC-155766084C02}"/>
              </a:ext>
            </a:extLst>
          </p:cNvPr>
          <p:cNvPicPr>
            <a:picLocks noChangeAspect="1"/>
          </p:cNvPicPr>
          <p:nvPr/>
        </p:nvPicPr>
        <p:blipFill>
          <a:blip r:embed="rId2"/>
          <a:stretch>
            <a:fillRect/>
          </a:stretch>
        </p:blipFill>
        <p:spPr>
          <a:xfrm>
            <a:off x="414678" y="669125"/>
            <a:ext cx="8312778" cy="5519750"/>
          </a:xfrm>
          <a:prstGeom prst="rect">
            <a:avLst/>
          </a:prstGeom>
        </p:spPr>
      </p:pic>
      <p:sp>
        <p:nvSpPr>
          <p:cNvPr id="4" name="TextBox 3">
            <a:extLst>
              <a:ext uri="{FF2B5EF4-FFF2-40B4-BE49-F238E27FC236}">
                <a16:creationId xmlns:a16="http://schemas.microsoft.com/office/drawing/2014/main" id="{4112B02E-6741-0829-8A34-6B0DE0E15137}"/>
              </a:ext>
            </a:extLst>
          </p:cNvPr>
          <p:cNvSpPr txBox="1"/>
          <p:nvPr/>
        </p:nvSpPr>
        <p:spPr>
          <a:xfrm>
            <a:off x="8850087" y="659757"/>
            <a:ext cx="3156856" cy="5016758"/>
          </a:xfrm>
          <a:prstGeom prst="rect">
            <a:avLst/>
          </a:prstGeom>
          <a:noFill/>
        </p:spPr>
        <p:txBody>
          <a:bodyPr wrap="square" rtlCol="0">
            <a:spAutoFit/>
          </a:bodyPr>
          <a:lstStyle/>
          <a:p>
            <a:r>
              <a:rPr lang="en-AU" sz="3200" b="0" i="0" u="none" strike="noStrike" dirty="0">
                <a:solidFill>
                  <a:srgbClr val="424242"/>
                </a:solidFill>
                <a:effectLst/>
                <a:latin typeface="Verdana" panose="020B0604030504040204" pitchFamily="34" charset="0"/>
                <a:ea typeface="Verdana" panose="020B0604030504040204" pitchFamily="34" charset="0"/>
                <a:cs typeface="Verdana" panose="020B0604030504040204" pitchFamily="34" charset="0"/>
              </a:rPr>
              <a:t>35mm colour transparency (32 x magnification)</a:t>
            </a:r>
          </a:p>
          <a:p>
            <a:endParaRPr lang="en-AU" sz="3200" dirty="0">
              <a:solidFill>
                <a:srgbClr val="424242"/>
              </a:solidFill>
              <a:latin typeface="Verdana" panose="020B0604030504040204" pitchFamily="34" charset="0"/>
              <a:ea typeface="Verdana" panose="020B0604030504040204" pitchFamily="34" charset="0"/>
              <a:cs typeface="Verdana" panose="020B0604030504040204" pitchFamily="34" charset="0"/>
            </a:endParaRPr>
          </a:p>
          <a:p>
            <a:r>
              <a:rPr lang="en-AU" sz="3200" dirty="0">
                <a:solidFill>
                  <a:srgbClr val="424242"/>
                </a:solidFill>
                <a:latin typeface="Verdana" panose="020B0604030504040204" pitchFamily="34" charset="0"/>
                <a:ea typeface="Verdana" panose="020B0604030504040204" pitchFamily="34" charset="0"/>
                <a:cs typeface="Verdana" panose="020B0604030504040204" pitchFamily="34" charset="0"/>
              </a:rPr>
              <a:t>P</a:t>
            </a:r>
            <a:r>
              <a:rPr lang="en-AU" sz="3200" b="0" i="0" u="none" strike="noStrike" dirty="0">
                <a:solidFill>
                  <a:srgbClr val="424242"/>
                </a:solidFill>
                <a:effectLst/>
                <a:latin typeface="Verdana" panose="020B0604030504040204" pitchFamily="34" charset="0"/>
                <a:ea typeface="Verdana" panose="020B0604030504040204" pitchFamily="34" charset="0"/>
                <a:cs typeface="Verdana" panose="020B0604030504040204" pitchFamily="34" charset="0"/>
              </a:rPr>
              <a:t>lain Shroud cloth where the is no blood or image.</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9027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2994FA-A0A2-CA67-833E-E46537F9F7DB}"/>
              </a:ext>
            </a:extLst>
          </p:cNvPr>
          <p:cNvPicPr>
            <a:picLocks noChangeAspect="1"/>
          </p:cNvPicPr>
          <p:nvPr/>
        </p:nvPicPr>
        <p:blipFill>
          <a:blip r:embed="rId3"/>
          <a:stretch>
            <a:fillRect/>
          </a:stretch>
        </p:blipFill>
        <p:spPr>
          <a:xfrm>
            <a:off x="388824" y="620889"/>
            <a:ext cx="7772400" cy="5071059"/>
          </a:xfrm>
          <a:prstGeom prst="rect">
            <a:avLst/>
          </a:prstGeom>
        </p:spPr>
      </p:pic>
      <p:sp>
        <p:nvSpPr>
          <p:cNvPr id="4" name="TextBox 3">
            <a:extLst>
              <a:ext uri="{FF2B5EF4-FFF2-40B4-BE49-F238E27FC236}">
                <a16:creationId xmlns:a16="http://schemas.microsoft.com/office/drawing/2014/main" id="{50AD48D4-38C9-3F01-0D3D-3B264DCD5420}"/>
              </a:ext>
            </a:extLst>
          </p:cNvPr>
          <p:cNvSpPr txBox="1"/>
          <p:nvPr/>
        </p:nvSpPr>
        <p:spPr>
          <a:xfrm>
            <a:off x="8398933" y="304800"/>
            <a:ext cx="3420534" cy="6001643"/>
          </a:xfrm>
          <a:prstGeom prst="rect">
            <a:avLst/>
          </a:prstGeom>
          <a:noFill/>
        </p:spPr>
        <p:txBody>
          <a:bodyPr wrap="square" rtlCol="0">
            <a:spAutoFit/>
          </a:bodyPr>
          <a:lstStyle/>
          <a:p>
            <a:r>
              <a:rPr lang="en-AU" sz="2400" dirty="0">
                <a:solidFill>
                  <a:srgbClr val="424242"/>
                </a:solidFill>
                <a:latin typeface="open sans" panose="020B0606030504020204" pitchFamily="34" charset="0"/>
              </a:rPr>
              <a:t>N</a:t>
            </a:r>
            <a:r>
              <a:rPr lang="en-AU" sz="2400" b="0" i="0" u="none" strike="noStrike" dirty="0">
                <a:solidFill>
                  <a:srgbClr val="424242"/>
                </a:solidFill>
                <a:effectLst/>
                <a:latin typeface="open sans" panose="020B0606030504020204" pitchFamily="34" charset="0"/>
              </a:rPr>
              <a:t>ose of the image. </a:t>
            </a:r>
          </a:p>
          <a:p>
            <a:endParaRPr lang="en-AU" sz="2400" dirty="0">
              <a:solidFill>
                <a:srgbClr val="424242"/>
              </a:solidFill>
              <a:latin typeface="open sans" panose="020B0606030504020204" pitchFamily="34" charset="0"/>
            </a:endParaRPr>
          </a:p>
          <a:p>
            <a:r>
              <a:rPr lang="en-AU" sz="2400" b="0" i="0" u="none" strike="noStrike" dirty="0">
                <a:solidFill>
                  <a:srgbClr val="424242"/>
                </a:solidFill>
                <a:effectLst/>
                <a:latin typeface="open sans" panose="020B0606030504020204" pitchFamily="34" charset="0"/>
              </a:rPr>
              <a:t>The yellowed </a:t>
            </a:r>
            <a:r>
              <a:rPr lang="en-AU" sz="2400" b="0" i="0" u="none" strike="noStrike" dirty="0" err="1">
                <a:solidFill>
                  <a:srgbClr val="424242"/>
                </a:solidFill>
                <a:effectLst/>
                <a:latin typeface="open sans" panose="020B0606030504020204" pitchFamily="34" charset="0"/>
              </a:rPr>
              <a:t>fibers</a:t>
            </a:r>
            <a:r>
              <a:rPr lang="en-AU" sz="2400" b="0" i="0" u="none" strike="noStrike" dirty="0">
                <a:solidFill>
                  <a:srgbClr val="424242"/>
                </a:solidFill>
                <a:effectLst/>
                <a:latin typeface="open sans" panose="020B0606030504020204" pitchFamily="34" charset="0"/>
              </a:rPr>
              <a:t> are the building blocks of the image.</a:t>
            </a:r>
          </a:p>
          <a:p>
            <a:endParaRPr lang="en-AU" sz="2400" dirty="0">
              <a:solidFill>
                <a:srgbClr val="424242"/>
              </a:solidFill>
              <a:latin typeface="open sans" panose="020B0606030504020204" pitchFamily="34" charset="0"/>
            </a:endParaRPr>
          </a:p>
          <a:p>
            <a:r>
              <a:rPr lang="en-AU" sz="2400" dirty="0">
                <a:solidFill>
                  <a:srgbClr val="424242"/>
                </a:solidFill>
                <a:latin typeface="open sans" panose="020B0606030504020204" pitchFamily="34" charset="0"/>
              </a:rPr>
              <a:t>T</a:t>
            </a:r>
            <a:r>
              <a:rPr lang="en-AU" sz="2400" b="0" i="0" u="none" strike="noStrike" dirty="0">
                <a:solidFill>
                  <a:srgbClr val="424242"/>
                </a:solidFill>
                <a:effectLst/>
                <a:latin typeface="open sans" panose="020B0606030504020204" pitchFamily="34" charset="0"/>
              </a:rPr>
              <a:t>he yellowed </a:t>
            </a:r>
            <a:r>
              <a:rPr lang="en-AU" sz="2400" b="0" i="0" u="none" strike="noStrike" dirty="0" err="1">
                <a:solidFill>
                  <a:srgbClr val="424242"/>
                </a:solidFill>
                <a:effectLst/>
                <a:latin typeface="open sans" panose="020B0606030504020204" pitchFamily="34" charset="0"/>
              </a:rPr>
              <a:t>fibers</a:t>
            </a:r>
            <a:r>
              <a:rPr lang="en-AU" sz="2400" b="0" i="0" u="none" strike="noStrike" dirty="0">
                <a:solidFill>
                  <a:srgbClr val="424242"/>
                </a:solidFill>
                <a:effectLst/>
                <a:latin typeface="open sans" panose="020B0606030504020204" pitchFamily="34" charset="0"/>
              </a:rPr>
              <a:t> run only one </a:t>
            </a:r>
            <a:r>
              <a:rPr lang="en-AU" sz="2400" b="0" i="0" u="none" strike="noStrike" dirty="0" err="1">
                <a:solidFill>
                  <a:srgbClr val="424242"/>
                </a:solidFill>
                <a:effectLst/>
                <a:latin typeface="open sans" panose="020B0606030504020204" pitchFamily="34" charset="0"/>
              </a:rPr>
              <a:t>fiber</a:t>
            </a:r>
            <a:r>
              <a:rPr lang="en-AU" sz="2400" b="0" i="0" u="none" strike="noStrike" dirty="0">
                <a:solidFill>
                  <a:srgbClr val="424242"/>
                </a:solidFill>
                <a:effectLst/>
                <a:latin typeface="open sans" panose="020B0606030504020204" pitchFamily="34" charset="0"/>
              </a:rPr>
              <a:t> deep. (</a:t>
            </a:r>
            <a:r>
              <a:rPr lang="en-AU" sz="2400" b="0" i="0" u="none" strike="noStrike" dirty="0" err="1">
                <a:solidFill>
                  <a:srgbClr val="424242"/>
                </a:solidFill>
                <a:effectLst/>
                <a:latin typeface="open sans" panose="020B0606030504020204" pitchFamily="34" charset="0"/>
              </a:rPr>
              <a:t>microburn</a:t>
            </a:r>
            <a:r>
              <a:rPr lang="en-AU" sz="2400" b="0" i="0" u="none" strike="noStrike">
                <a:solidFill>
                  <a:srgbClr val="424242"/>
                </a:solidFill>
                <a:effectLst/>
                <a:latin typeface="open sans" panose="020B0606030504020204" pitchFamily="34" charset="0"/>
              </a:rPr>
              <a:t> 200 </a:t>
            </a:r>
            <a:r>
              <a:rPr lang="en-AU" sz="2400" b="0" i="0" u="none" strike="noStrike" dirty="0">
                <a:solidFill>
                  <a:srgbClr val="424242"/>
                </a:solidFill>
                <a:effectLst/>
                <a:latin typeface="open sans" panose="020B0606030504020204" pitchFamily="34" charset="0"/>
              </a:rPr>
              <a:t>- 500 nanometres)</a:t>
            </a:r>
          </a:p>
          <a:p>
            <a:endParaRPr lang="en-AU" sz="2400" dirty="0">
              <a:solidFill>
                <a:srgbClr val="424242"/>
              </a:solidFill>
              <a:latin typeface="open sans" panose="020B0606030504020204" pitchFamily="34" charset="0"/>
            </a:endParaRPr>
          </a:p>
          <a:p>
            <a:r>
              <a:rPr lang="en-AU" sz="2400" b="0" i="0" u="none" strike="noStrike" dirty="0">
                <a:solidFill>
                  <a:srgbClr val="424242"/>
                </a:solidFill>
                <a:effectLst/>
                <a:latin typeface="open sans" panose="020B0606030504020204" pitchFamily="34" charset="0"/>
              </a:rPr>
              <a:t>If you follow one of these </a:t>
            </a:r>
            <a:r>
              <a:rPr lang="en-AU" sz="2400" b="0" i="0" u="none" strike="noStrike" dirty="0" err="1">
                <a:solidFill>
                  <a:srgbClr val="424242"/>
                </a:solidFill>
                <a:effectLst/>
                <a:latin typeface="open sans" panose="020B0606030504020204" pitchFamily="34" charset="0"/>
              </a:rPr>
              <a:t>fibers</a:t>
            </a:r>
            <a:r>
              <a:rPr lang="en-AU" sz="2400" b="0" i="0" u="none" strike="noStrike" dirty="0">
                <a:solidFill>
                  <a:srgbClr val="424242"/>
                </a:solidFill>
                <a:effectLst/>
                <a:latin typeface="open sans" panose="020B0606030504020204" pitchFamily="34" charset="0"/>
              </a:rPr>
              <a:t> until it dips below the next thread, the </a:t>
            </a:r>
            <a:r>
              <a:rPr lang="en-AU" sz="2400" b="0" i="0" u="none" strike="noStrike" dirty="0" err="1">
                <a:solidFill>
                  <a:srgbClr val="424242"/>
                </a:solidFill>
                <a:effectLst/>
                <a:latin typeface="open sans" panose="020B0606030504020204" pitchFamily="34" charset="0"/>
              </a:rPr>
              <a:t>fiber</a:t>
            </a:r>
            <a:r>
              <a:rPr lang="en-AU" sz="2400" b="0" i="0" u="none" strike="noStrike" dirty="0">
                <a:solidFill>
                  <a:srgbClr val="424242"/>
                </a:solidFill>
                <a:effectLst/>
                <a:latin typeface="open sans" panose="020B0606030504020204" pitchFamily="34" charset="0"/>
              </a:rPr>
              <a:t> then becomes white.</a:t>
            </a:r>
            <a:endParaRPr lang="en-US" sz="2400" dirty="0"/>
          </a:p>
        </p:txBody>
      </p:sp>
    </p:spTree>
    <p:extLst>
      <p:ext uri="{BB962C8B-B14F-4D97-AF65-F5344CB8AC3E}">
        <p14:creationId xmlns:p14="http://schemas.microsoft.com/office/powerpoint/2010/main" val="948975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8D600-536C-EC1E-E6B8-882DE3ADE050}"/>
              </a:ext>
            </a:extLst>
          </p:cNvPr>
          <p:cNvPicPr>
            <a:picLocks noChangeAspect="1"/>
          </p:cNvPicPr>
          <p:nvPr/>
        </p:nvPicPr>
        <p:blipFill>
          <a:blip r:embed="rId2"/>
          <a:stretch>
            <a:fillRect/>
          </a:stretch>
        </p:blipFill>
        <p:spPr>
          <a:xfrm>
            <a:off x="259190" y="274320"/>
            <a:ext cx="7772400" cy="5151185"/>
          </a:xfrm>
          <a:prstGeom prst="rect">
            <a:avLst/>
          </a:prstGeom>
        </p:spPr>
      </p:pic>
      <p:sp>
        <p:nvSpPr>
          <p:cNvPr id="4" name="TextBox 3">
            <a:extLst>
              <a:ext uri="{FF2B5EF4-FFF2-40B4-BE49-F238E27FC236}">
                <a16:creationId xmlns:a16="http://schemas.microsoft.com/office/drawing/2014/main" id="{29FCCC1D-CBCB-EA73-2360-FB65DFB053F4}"/>
              </a:ext>
            </a:extLst>
          </p:cNvPr>
          <p:cNvSpPr txBox="1"/>
          <p:nvPr/>
        </p:nvSpPr>
        <p:spPr>
          <a:xfrm>
            <a:off x="8275320" y="388620"/>
            <a:ext cx="3646170" cy="6278642"/>
          </a:xfrm>
          <a:prstGeom prst="rect">
            <a:avLst/>
          </a:prstGeom>
          <a:noFill/>
        </p:spPr>
        <p:txBody>
          <a:bodyPr wrap="square" rtlCol="0">
            <a:spAutoFit/>
          </a:bodyPr>
          <a:lstStyle/>
          <a:p>
            <a:r>
              <a:rPr lang="en-AU" sz="3200" dirty="0">
                <a:solidFill>
                  <a:srgbClr val="424242"/>
                </a:solidFill>
                <a:latin typeface="open sans" panose="020B0606030504020204" pitchFamily="34" charset="0"/>
              </a:rPr>
              <a:t>A</a:t>
            </a:r>
            <a:r>
              <a:rPr lang="en-AU" sz="3200" b="0" i="0" u="none" strike="noStrike" dirty="0">
                <a:solidFill>
                  <a:srgbClr val="424242"/>
                </a:solidFill>
                <a:effectLst/>
                <a:latin typeface="open sans" panose="020B0606030504020204" pitchFamily="34" charset="0"/>
              </a:rPr>
              <a:t> blood area of the chest wound. </a:t>
            </a:r>
          </a:p>
          <a:p>
            <a:endParaRPr lang="en-AU" sz="3200" dirty="0">
              <a:solidFill>
                <a:srgbClr val="424242"/>
              </a:solidFill>
              <a:latin typeface="open sans" panose="020B0606030504020204" pitchFamily="34" charset="0"/>
            </a:endParaRPr>
          </a:p>
          <a:p>
            <a:r>
              <a:rPr lang="en-AU" sz="3200" dirty="0">
                <a:solidFill>
                  <a:srgbClr val="424242"/>
                </a:solidFill>
                <a:latin typeface="open sans" panose="020B0606030504020204" pitchFamily="34" charset="0"/>
              </a:rPr>
              <a:t>Y</a:t>
            </a:r>
            <a:r>
              <a:rPr lang="en-AU" sz="3200" b="0" i="0" u="none" strike="noStrike" dirty="0">
                <a:solidFill>
                  <a:srgbClr val="424242"/>
                </a:solidFill>
                <a:effectLst/>
                <a:latin typeface="open sans" panose="020B0606030504020204" pitchFamily="34" charset="0"/>
              </a:rPr>
              <a:t>ellowed from serum</a:t>
            </a:r>
          </a:p>
          <a:p>
            <a:endParaRPr lang="en-AU" sz="3200" dirty="0">
              <a:solidFill>
                <a:srgbClr val="424242"/>
              </a:solidFill>
              <a:latin typeface="open sans" panose="020B0606030504020204" pitchFamily="34" charset="0"/>
            </a:endParaRPr>
          </a:p>
          <a:p>
            <a:r>
              <a:rPr lang="en-AU" sz="3200" dirty="0">
                <a:solidFill>
                  <a:srgbClr val="424242"/>
                </a:solidFill>
                <a:latin typeface="open sans" panose="020B0606030504020204" pitchFamily="34" charset="0"/>
              </a:rPr>
              <a:t>R</a:t>
            </a:r>
            <a:r>
              <a:rPr lang="en-AU" sz="3200" b="0" i="0" u="none" strike="noStrike" dirty="0">
                <a:solidFill>
                  <a:srgbClr val="424242"/>
                </a:solidFill>
                <a:effectLst/>
                <a:latin typeface="open sans" panose="020B0606030504020204" pitchFamily="34" charset="0"/>
              </a:rPr>
              <a:t>ed-rust coloured blood</a:t>
            </a:r>
          </a:p>
          <a:p>
            <a:endParaRPr lang="en-AU" sz="3200" dirty="0">
              <a:solidFill>
                <a:srgbClr val="424242"/>
              </a:solidFill>
              <a:latin typeface="open sans" panose="020B0606030504020204" pitchFamily="34" charset="0"/>
            </a:endParaRPr>
          </a:p>
          <a:p>
            <a:r>
              <a:rPr lang="en-AU" sz="3200" b="0" i="0" u="none" strike="noStrike" dirty="0">
                <a:solidFill>
                  <a:srgbClr val="424242"/>
                </a:solidFill>
                <a:effectLst/>
                <a:latin typeface="open sans" panose="020B0606030504020204" pitchFamily="34" charset="0"/>
              </a:rPr>
              <a:t>Haemoglobin and human albumin, S positive antigens</a:t>
            </a:r>
          </a:p>
          <a:p>
            <a:endParaRPr lang="en-AU" dirty="0">
              <a:solidFill>
                <a:srgbClr val="424242"/>
              </a:solidFill>
              <a:latin typeface="open sans" panose="020B0606030504020204" pitchFamily="34" charset="0"/>
            </a:endParaRPr>
          </a:p>
        </p:txBody>
      </p:sp>
    </p:spTree>
    <p:extLst>
      <p:ext uri="{BB962C8B-B14F-4D97-AF65-F5344CB8AC3E}">
        <p14:creationId xmlns:p14="http://schemas.microsoft.com/office/powerpoint/2010/main" val="3589755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BCCD6-829C-071E-43A9-39D084D5CFD9}"/>
              </a:ext>
            </a:extLst>
          </p:cNvPr>
          <p:cNvPicPr>
            <a:picLocks noChangeAspect="1"/>
          </p:cNvPicPr>
          <p:nvPr/>
        </p:nvPicPr>
        <p:blipFill>
          <a:blip r:embed="rId3"/>
          <a:stretch>
            <a:fillRect/>
          </a:stretch>
        </p:blipFill>
        <p:spPr>
          <a:xfrm>
            <a:off x="0" y="758074"/>
            <a:ext cx="12192000" cy="3096725"/>
          </a:xfrm>
          <a:prstGeom prst="rect">
            <a:avLst/>
          </a:prstGeom>
        </p:spPr>
      </p:pic>
      <p:sp>
        <p:nvSpPr>
          <p:cNvPr id="4" name="TextBox 3">
            <a:extLst>
              <a:ext uri="{FF2B5EF4-FFF2-40B4-BE49-F238E27FC236}">
                <a16:creationId xmlns:a16="http://schemas.microsoft.com/office/drawing/2014/main" id="{01611178-1B8B-8598-5214-B3DACC14132F}"/>
              </a:ext>
            </a:extLst>
          </p:cNvPr>
          <p:cNvSpPr txBox="1"/>
          <p:nvPr/>
        </p:nvSpPr>
        <p:spPr>
          <a:xfrm>
            <a:off x="2147777" y="4731488"/>
            <a:ext cx="6634716" cy="646331"/>
          </a:xfrm>
          <a:prstGeom prst="rect">
            <a:avLst/>
          </a:prstGeom>
          <a:noFill/>
        </p:spPr>
        <p:txBody>
          <a:bodyPr wrap="square" rtlCol="0">
            <a:spAutoFit/>
          </a:bodyPr>
          <a:lstStyle/>
          <a:p>
            <a:r>
              <a:rPr lang="en-AU" dirty="0">
                <a:solidFill>
                  <a:srgbClr val="000000"/>
                </a:solidFill>
                <a:latin typeface="-webkit-standard"/>
              </a:rPr>
              <a:t>S</a:t>
            </a:r>
            <a:r>
              <a:rPr lang="en-AU" b="0" i="0" u="none" strike="noStrike" dirty="0">
                <a:solidFill>
                  <a:srgbClr val="000000"/>
                </a:solidFill>
                <a:effectLst/>
                <a:latin typeface="-webkit-standard"/>
              </a:rPr>
              <a:t>patial data eliminates photography and painting</a:t>
            </a:r>
          </a:p>
          <a:p>
            <a:r>
              <a:rPr lang="en-AU" dirty="0">
                <a:solidFill>
                  <a:srgbClr val="2F222A"/>
                </a:solidFill>
                <a:latin typeface="Inter"/>
              </a:rPr>
              <a:t>P</a:t>
            </a:r>
            <a:r>
              <a:rPr lang="en-AU" b="0" i="0" u="none" strike="noStrike" dirty="0">
                <a:solidFill>
                  <a:srgbClr val="2F222A"/>
                </a:solidFill>
                <a:effectLst/>
                <a:latin typeface="Inter"/>
              </a:rPr>
              <a:t>osture is of the deceased in rigor mortis</a:t>
            </a:r>
            <a:endParaRPr lang="en-US" dirty="0"/>
          </a:p>
        </p:txBody>
      </p:sp>
    </p:spTree>
    <p:extLst>
      <p:ext uri="{BB962C8B-B14F-4D97-AF65-F5344CB8AC3E}">
        <p14:creationId xmlns:p14="http://schemas.microsoft.com/office/powerpoint/2010/main" val="1990418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9856B-145A-1BAE-28FF-84A3FFF7FA30}"/>
              </a:ext>
            </a:extLst>
          </p:cNvPr>
          <p:cNvSpPr>
            <a:spLocks noGrp="1"/>
          </p:cNvSpPr>
          <p:nvPr>
            <p:ph type="title"/>
          </p:nvPr>
        </p:nvSpPr>
        <p:spPr/>
        <p:txBody>
          <a:bodyPr/>
          <a:lstStyle/>
          <a:p>
            <a:r>
              <a:rPr lang="en-AU" b="1" i="0" u="none" strike="noStrike" dirty="0">
                <a:solidFill>
                  <a:srgbClr val="000000"/>
                </a:solidFill>
                <a:effectLst/>
                <a:latin typeface="-webkit-standard"/>
              </a:rPr>
              <a:t>A Summary of STURP's Conclusions (1978)</a:t>
            </a:r>
            <a:br>
              <a:rPr lang="en-AU" b="1" i="0" u="none" strike="noStrike" dirty="0">
                <a:solidFill>
                  <a:srgbClr val="000000"/>
                </a:solidFill>
                <a:effectLst/>
                <a:latin typeface="-webkit-standard"/>
              </a:rPr>
            </a:br>
            <a:endParaRPr lang="en-US" dirty="0"/>
          </a:p>
        </p:txBody>
      </p:sp>
      <p:sp>
        <p:nvSpPr>
          <p:cNvPr id="3" name="Content Placeholder 2">
            <a:extLst>
              <a:ext uri="{FF2B5EF4-FFF2-40B4-BE49-F238E27FC236}">
                <a16:creationId xmlns:a16="http://schemas.microsoft.com/office/drawing/2014/main" id="{3768BDC1-19C0-3AEE-EED9-4661CDCA2504}"/>
              </a:ext>
            </a:extLst>
          </p:cNvPr>
          <p:cNvSpPr>
            <a:spLocks noGrp="1"/>
          </p:cNvSpPr>
          <p:nvPr>
            <p:ph idx="1"/>
          </p:nvPr>
        </p:nvSpPr>
        <p:spPr/>
        <p:txBody>
          <a:bodyPr>
            <a:normAutofit lnSpcReduction="10000"/>
          </a:bodyPr>
          <a:lstStyle/>
          <a:p>
            <a:pPr marL="0" indent="0" algn="just">
              <a:buNone/>
            </a:pPr>
            <a:r>
              <a:rPr lang="en-AU" dirty="0">
                <a:effectLst/>
              </a:rPr>
              <a:t>No pigments, paints, dyes or stains have been found on the fibrils. </a:t>
            </a:r>
          </a:p>
          <a:p>
            <a:pPr marL="0" indent="0" algn="just">
              <a:buNone/>
            </a:pPr>
            <a:r>
              <a:rPr lang="en-AU" dirty="0">
                <a:effectLst/>
              </a:rPr>
              <a:t>X-ray, fluorescence and microchemistry on the fibrils preclude the possibility of paint being used as a method for creating the image. </a:t>
            </a:r>
          </a:p>
          <a:p>
            <a:pPr marL="0" indent="0" algn="just">
              <a:buNone/>
            </a:pPr>
            <a:r>
              <a:rPr lang="en-AU" dirty="0">
                <a:effectLst/>
              </a:rPr>
              <a:t>Ultra Violet and infrared evaluation confirm these studies. </a:t>
            </a:r>
          </a:p>
          <a:p>
            <a:pPr marL="0" indent="0" algn="just">
              <a:buNone/>
            </a:pPr>
            <a:r>
              <a:rPr lang="en-AU" dirty="0">
                <a:effectLst/>
              </a:rPr>
              <a:t>Computer image enhancement and analysis by a device known as a VP-8 image analyser show that the image has unique, three-dimensional information encoded in it. </a:t>
            </a:r>
          </a:p>
          <a:p>
            <a:pPr marL="0" indent="0" algn="just">
              <a:buNone/>
            </a:pPr>
            <a:r>
              <a:rPr lang="en-AU" dirty="0">
                <a:effectLst/>
              </a:rPr>
              <a:t>Microchemical evaluation has indicated no evidence of any spices, oils, or any biochemicals known to be produced by the body in life or in death. </a:t>
            </a:r>
          </a:p>
          <a:p>
            <a:endParaRPr lang="en-US" dirty="0"/>
          </a:p>
        </p:txBody>
      </p:sp>
    </p:spTree>
    <p:extLst>
      <p:ext uri="{BB962C8B-B14F-4D97-AF65-F5344CB8AC3E}">
        <p14:creationId xmlns:p14="http://schemas.microsoft.com/office/powerpoint/2010/main" val="250543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A61D-CD6B-CF47-E480-9B1ED9B10966}"/>
              </a:ext>
            </a:extLst>
          </p:cNvPr>
          <p:cNvSpPr>
            <a:spLocks noGrp="1"/>
          </p:cNvSpPr>
          <p:nvPr>
            <p:ph type="title"/>
          </p:nvPr>
        </p:nvSpPr>
        <p:spPr/>
        <p:txBody>
          <a:bodyPr/>
          <a:lstStyle/>
          <a:p>
            <a:r>
              <a:rPr lang="en-AU" b="1" i="0" u="none" strike="noStrike" dirty="0">
                <a:solidFill>
                  <a:srgbClr val="000000"/>
                </a:solidFill>
                <a:effectLst/>
                <a:latin typeface="-webkit-standard"/>
              </a:rPr>
              <a:t>A Summary of STURP's Conclusions</a:t>
            </a:r>
            <a:endParaRPr lang="en-US" dirty="0"/>
          </a:p>
        </p:txBody>
      </p:sp>
      <p:sp>
        <p:nvSpPr>
          <p:cNvPr id="3" name="Content Placeholder 2">
            <a:extLst>
              <a:ext uri="{FF2B5EF4-FFF2-40B4-BE49-F238E27FC236}">
                <a16:creationId xmlns:a16="http://schemas.microsoft.com/office/drawing/2014/main" id="{744478B6-6797-3748-9605-9FBB82E8107F}"/>
              </a:ext>
            </a:extLst>
          </p:cNvPr>
          <p:cNvSpPr>
            <a:spLocks noGrp="1"/>
          </p:cNvSpPr>
          <p:nvPr>
            <p:ph idx="1"/>
          </p:nvPr>
        </p:nvSpPr>
        <p:spPr/>
        <p:txBody>
          <a:bodyPr>
            <a:normAutofit fontScale="92500" lnSpcReduction="10000"/>
          </a:bodyPr>
          <a:lstStyle/>
          <a:p>
            <a:pPr marL="0" indent="0" algn="just">
              <a:buNone/>
            </a:pPr>
            <a:r>
              <a:rPr lang="en-AU" dirty="0">
                <a:effectLst/>
              </a:rPr>
              <a:t>It is clear that there has been a direct contact of the Shroud with a body</a:t>
            </a:r>
          </a:p>
          <a:p>
            <a:pPr marL="0" indent="0" algn="just">
              <a:buNone/>
            </a:pPr>
            <a:r>
              <a:rPr lang="en-AU" dirty="0">
                <a:effectLst/>
              </a:rPr>
              <a:t>This type of contact might explain some of the features of the torso, it is totally incapable of explaining the image of the face with the high resolution that has been amply demonstrated by photography.</a:t>
            </a:r>
          </a:p>
          <a:p>
            <a:pPr marL="0" indent="0" algn="just">
              <a:buNone/>
            </a:pPr>
            <a:r>
              <a:rPr lang="en-AU" dirty="0"/>
              <a:t>E</a:t>
            </a:r>
            <a:r>
              <a:rPr lang="en-AU" dirty="0">
                <a:effectLst/>
              </a:rPr>
              <a:t>xperiments in physics and chemistry with old linen have failed to reproduce adequately the phenomenon presented by the Shroud of Turin. </a:t>
            </a:r>
          </a:p>
          <a:p>
            <a:pPr marL="0" indent="0" algn="just">
              <a:buNone/>
            </a:pPr>
            <a:r>
              <a:rPr lang="en-AU" dirty="0"/>
              <a:t>T</a:t>
            </a:r>
            <a:r>
              <a:rPr lang="en-AU" dirty="0">
                <a:effectLst/>
              </a:rPr>
              <a:t>here are no chemical or physical methods known which can account for the totality of the image, nor can any combination of physical, chemical, biological or medical circumstances explain the image adequately.</a:t>
            </a:r>
          </a:p>
          <a:p>
            <a:pPr marL="0" indent="0" algn="just">
              <a:buNone/>
            </a:pPr>
            <a:r>
              <a:rPr lang="en-AU" dirty="0">
                <a:effectLst/>
              </a:rPr>
              <a:t>Thus, the answer to the question of how the image was produced or what produced the image remains, now, as it has in the past, a mystery.</a:t>
            </a:r>
          </a:p>
          <a:p>
            <a:endParaRPr lang="en-US" dirty="0"/>
          </a:p>
        </p:txBody>
      </p:sp>
    </p:spTree>
    <p:extLst>
      <p:ext uri="{BB962C8B-B14F-4D97-AF65-F5344CB8AC3E}">
        <p14:creationId xmlns:p14="http://schemas.microsoft.com/office/powerpoint/2010/main" val="115050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3F8A-64E5-8309-BE9E-30408AB2756E}"/>
              </a:ext>
            </a:extLst>
          </p:cNvPr>
          <p:cNvSpPr>
            <a:spLocks noGrp="1"/>
          </p:cNvSpPr>
          <p:nvPr>
            <p:ph type="title"/>
          </p:nvPr>
        </p:nvSpPr>
        <p:spPr/>
        <p:txBody>
          <a:bodyPr/>
          <a:lstStyle/>
          <a:p>
            <a:r>
              <a:rPr lang="en-AU" b="1" i="0" u="none" strike="noStrike" dirty="0">
                <a:solidFill>
                  <a:srgbClr val="000000"/>
                </a:solidFill>
                <a:effectLst/>
                <a:latin typeface="-webkit-standard"/>
              </a:rPr>
              <a:t>A Summary of STURP's Conclusions (1978)</a:t>
            </a:r>
            <a:endParaRPr lang="en-US" dirty="0"/>
          </a:p>
        </p:txBody>
      </p:sp>
      <p:sp>
        <p:nvSpPr>
          <p:cNvPr id="3" name="Content Placeholder 2">
            <a:extLst>
              <a:ext uri="{FF2B5EF4-FFF2-40B4-BE49-F238E27FC236}">
                <a16:creationId xmlns:a16="http://schemas.microsoft.com/office/drawing/2014/main" id="{6C42A815-137C-A5B7-7FD1-418D6E5A2B3D}"/>
              </a:ext>
            </a:extLst>
          </p:cNvPr>
          <p:cNvSpPr>
            <a:spLocks noGrp="1"/>
          </p:cNvSpPr>
          <p:nvPr>
            <p:ph idx="1"/>
          </p:nvPr>
        </p:nvSpPr>
        <p:spPr/>
        <p:txBody>
          <a:bodyPr/>
          <a:lstStyle/>
          <a:p>
            <a:pPr marL="0" indent="0">
              <a:buNone/>
            </a:pPr>
            <a:r>
              <a:rPr lang="en-AU" sz="3600" dirty="0">
                <a:effectLst/>
              </a:rPr>
              <a:t>We can conclude for now that the Shroud image is that of a real human form of a scourged, crucified man. </a:t>
            </a:r>
          </a:p>
          <a:p>
            <a:pPr marL="0" indent="0">
              <a:buNone/>
            </a:pPr>
            <a:r>
              <a:rPr lang="en-AU" sz="3600" dirty="0">
                <a:effectLst/>
              </a:rPr>
              <a:t>It is not the product of an artist. </a:t>
            </a:r>
          </a:p>
          <a:p>
            <a:pPr marL="0" indent="0">
              <a:buNone/>
            </a:pPr>
            <a:r>
              <a:rPr lang="en-AU" sz="3600" dirty="0">
                <a:effectLst/>
              </a:rPr>
              <a:t>The blood stains are composed of haemoglobin and also give a positive test for serum albumin. </a:t>
            </a:r>
          </a:p>
          <a:p>
            <a:pPr marL="0" indent="0">
              <a:buNone/>
            </a:pPr>
            <a:r>
              <a:rPr lang="en-AU" sz="3600" dirty="0">
                <a:effectLst/>
              </a:rPr>
              <a:t>The image is an ongoing mystery … the problem remains unsolved.</a:t>
            </a:r>
          </a:p>
          <a:p>
            <a:endParaRPr lang="en-US" dirty="0"/>
          </a:p>
        </p:txBody>
      </p:sp>
    </p:spTree>
    <p:extLst>
      <p:ext uri="{BB962C8B-B14F-4D97-AF65-F5344CB8AC3E}">
        <p14:creationId xmlns:p14="http://schemas.microsoft.com/office/powerpoint/2010/main" val="421187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BFAF6-29AF-6095-6C33-F6ADCA21C11D}"/>
              </a:ext>
            </a:extLst>
          </p:cNvPr>
          <p:cNvPicPr>
            <a:picLocks noChangeAspect="1"/>
          </p:cNvPicPr>
          <p:nvPr/>
        </p:nvPicPr>
        <p:blipFill>
          <a:blip r:embed="rId3"/>
          <a:stretch>
            <a:fillRect/>
          </a:stretch>
        </p:blipFill>
        <p:spPr>
          <a:xfrm>
            <a:off x="2556101" y="0"/>
            <a:ext cx="7079798" cy="6858000"/>
          </a:xfrm>
          <a:prstGeom prst="rect">
            <a:avLst/>
          </a:prstGeom>
        </p:spPr>
      </p:pic>
      <p:sp>
        <p:nvSpPr>
          <p:cNvPr id="2" name="TextBox 1">
            <a:extLst>
              <a:ext uri="{FF2B5EF4-FFF2-40B4-BE49-F238E27FC236}">
                <a16:creationId xmlns:a16="http://schemas.microsoft.com/office/drawing/2014/main" id="{46125C24-41B0-AADC-9AC2-102082EFAE1F}"/>
              </a:ext>
            </a:extLst>
          </p:cNvPr>
          <p:cNvSpPr txBox="1"/>
          <p:nvPr/>
        </p:nvSpPr>
        <p:spPr>
          <a:xfrm>
            <a:off x="9635899" y="3761772"/>
            <a:ext cx="2556101" cy="369332"/>
          </a:xfrm>
          <a:prstGeom prst="rect">
            <a:avLst/>
          </a:prstGeom>
          <a:noFill/>
        </p:spPr>
        <p:txBody>
          <a:bodyPr wrap="square" rtlCol="0">
            <a:spAutoFit/>
          </a:bodyPr>
          <a:lstStyle/>
          <a:p>
            <a:r>
              <a:rPr lang="en-US" dirty="0"/>
              <a:t>Vernon D. Miller, 1978</a:t>
            </a:r>
          </a:p>
        </p:txBody>
      </p:sp>
    </p:spTree>
    <p:extLst>
      <p:ext uri="{BB962C8B-B14F-4D97-AF65-F5344CB8AC3E}">
        <p14:creationId xmlns:p14="http://schemas.microsoft.com/office/powerpoint/2010/main" val="1022221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D657B76-5127-4B2C-ADC1-C42E8BDCC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649"/>
          </a:xfrm>
          <a:prstGeom prst="rect">
            <a:avLst/>
          </a:prstGeom>
        </p:spPr>
      </p:pic>
      <p:sp>
        <p:nvSpPr>
          <p:cNvPr id="2" name="TextBox 1">
            <a:extLst>
              <a:ext uri="{FF2B5EF4-FFF2-40B4-BE49-F238E27FC236}">
                <a16:creationId xmlns:a16="http://schemas.microsoft.com/office/drawing/2014/main" id="{34878EC0-F469-DA39-1037-A13B1FC8D402}"/>
              </a:ext>
            </a:extLst>
          </p:cNvPr>
          <p:cNvSpPr txBox="1"/>
          <p:nvPr/>
        </p:nvSpPr>
        <p:spPr>
          <a:xfrm>
            <a:off x="7593980" y="167268"/>
            <a:ext cx="4114800" cy="2800767"/>
          </a:xfrm>
          <a:prstGeom prst="rect">
            <a:avLst/>
          </a:prstGeom>
          <a:noFill/>
        </p:spPr>
        <p:txBody>
          <a:bodyPr wrap="square" rtlCol="0">
            <a:spAutoFit/>
          </a:bodyPr>
          <a:lstStyle/>
          <a:p>
            <a:r>
              <a:rPr lang="en-US" sz="8800" dirty="0">
                <a:solidFill>
                  <a:schemeClr val="bg1"/>
                </a:solidFill>
              </a:rPr>
              <a:t>1988 study</a:t>
            </a:r>
          </a:p>
        </p:txBody>
      </p:sp>
      <p:sp>
        <p:nvSpPr>
          <p:cNvPr id="4" name="TextBox 3">
            <a:extLst>
              <a:ext uri="{FF2B5EF4-FFF2-40B4-BE49-F238E27FC236}">
                <a16:creationId xmlns:a16="http://schemas.microsoft.com/office/drawing/2014/main" id="{4D6543AA-7C7B-3534-BF85-AE2114A6D985}"/>
              </a:ext>
            </a:extLst>
          </p:cNvPr>
          <p:cNvSpPr txBox="1"/>
          <p:nvPr/>
        </p:nvSpPr>
        <p:spPr>
          <a:xfrm>
            <a:off x="146756" y="167268"/>
            <a:ext cx="4289777" cy="369332"/>
          </a:xfrm>
          <a:prstGeom prst="rect">
            <a:avLst/>
          </a:prstGeom>
          <a:noFill/>
        </p:spPr>
        <p:txBody>
          <a:bodyPr wrap="square" rtlCol="0">
            <a:spAutoFit/>
          </a:bodyPr>
          <a:lstStyle/>
          <a:p>
            <a:r>
              <a:rPr lang="en-US" dirty="0">
                <a:solidFill>
                  <a:schemeClr val="bg1"/>
                </a:solidFill>
              </a:rPr>
              <a:t>Top left corner sample</a:t>
            </a:r>
          </a:p>
        </p:txBody>
      </p:sp>
    </p:spTree>
    <p:extLst>
      <p:ext uri="{BB962C8B-B14F-4D97-AF65-F5344CB8AC3E}">
        <p14:creationId xmlns:p14="http://schemas.microsoft.com/office/powerpoint/2010/main" val="2208405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5CE7F-63CD-34B8-33DC-8B34D4D5B796}"/>
              </a:ext>
            </a:extLst>
          </p:cNvPr>
          <p:cNvPicPr>
            <a:picLocks noChangeAspect="1"/>
          </p:cNvPicPr>
          <p:nvPr/>
        </p:nvPicPr>
        <p:blipFill>
          <a:blip r:embed="rId3"/>
          <a:stretch>
            <a:fillRect/>
          </a:stretch>
        </p:blipFill>
        <p:spPr>
          <a:xfrm>
            <a:off x="638979" y="237820"/>
            <a:ext cx="10772450" cy="2125405"/>
          </a:xfrm>
          <a:prstGeom prst="rect">
            <a:avLst/>
          </a:prstGeom>
        </p:spPr>
      </p:pic>
      <p:pic>
        <p:nvPicPr>
          <p:cNvPr id="5" name="Picture 4">
            <a:extLst>
              <a:ext uri="{FF2B5EF4-FFF2-40B4-BE49-F238E27FC236}">
                <a16:creationId xmlns:a16="http://schemas.microsoft.com/office/drawing/2014/main" id="{BA6C836F-8F23-B1D7-036C-9FC4C34A0F5F}"/>
              </a:ext>
            </a:extLst>
          </p:cNvPr>
          <p:cNvPicPr>
            <a:picLocks noChangeAspect="1"/>
          </p:cNvPicPr>
          <p:nvPr/>
        </p:nvPicPr>
        <p:blipFill>
          <a:blip r:embed="rId4"/>
          <a:stretch>
            <a:fillRect/>
          </a:stretch>
        </p:blipFill>
        <p:spPr>
          <a:xfrm>
            <a:off x="1560222" y="2373071"/>
            <a:ext cx="9278143" cy="1186825"/>
          </a:xfrm>
          <a:prstGeom prst="rect">
            <a:avLst/>
          </a:prstGeom>
        </p:spPr>
      </p:pic>
      <p:sp>
        <p:nvSpPr>
          <p:cNvPr id="6" name="TextBox 5">
            <a:extLst>
              <a:ext uri="{FF2B5EF4-FFF2-40B4-BE49-F238E27FC236}">
                <a16:creationId xmlns:a16="http://schemas.microsoft.com/office/drawing/2014/main" id="{4A158E43-3EC1-420F-D7E7-CE808FFA1099}"/>
              </a:ext>
            </a:extLst>
          </p:cNvPr>
          <p:cNvSpPr txBox="1"/>
          <p:nvPr/>
        </p:nvSpPr>
        <p:spPr>
          <a:xfrm>
            <a:off x="734672" y="3891516"/>
            <a:ext cx="10929244" cy="2708434"/>
          </a:xfrm>
          <a:prstGeom prst="rect">
            <a:avLst/>
          </a:prstGeom>
          <a:noFill/>
        </p:spPr>
        <p:txBody>
          <a:bodyPr wrap="square" rtlCol="0">
            <a:spAutoFit/>
          </a:bodyPr>
          <a:lstStyle/>
          <a:p>
            <a:r>
              <a:rPr lang="en-AU" b="0" i="0" u="none" strike="noStrike" dirty="0">
                <a:solidFill>
                  <a:srgbClr val="1F1F1F"/>
                </a:solidFill>
                <a:effectLst/>
                <a:latin typeface="ElsevierGulliver"/>
              </a:rPr>
              <a:t>The radiocarbon sampling area is uniquely coated with a yellow–brown plant gum containing dye lakes. Pyrolysis-mass-spectrometry results from the sample area coupled with microscopic and microchemical observations </a:t>
            </a:r>
            <a:r>
              <a:rPr lang="en-AU" sz="4000" b="0" i="0" u="none" strike="noStrike" dirty="0">
                <a:solidFill>
                  <a:srgbClr val="1F1F1F"/>
                </a:solidFill>
                <a:effectLst/>
                <a:latin typeface="ElsevierGulliver"/>
              </a:rPr>
              <a:t>prove that the radiocarbon sample was not part of the original cloth of the Shroud of Turin. </a:t>
            </a:r>
            <a:r>
              <a:rPr lang="en-AU" b="0" i="0" u="none" strike="noStrike" dirty="0">
                <a:solidFill>
                  <a:srgbClr val="1F1F1F"/>
                </a:solidFill>
                <a:effectLst/>
                <a:latin typeface="ElsevierGulliver"/>
              </a:rPr>
              <a:t>The radiocarbon date was thus not valid for determining the true age of the shroud.</a:t>
            </a:r>
          </a:p>
          <a:p>
            <a:endParaRPr lang="en-AU" dirty="0">
              <a:solidFill>
                <a:srgbClr val="1F1F1F"/>
              </a:solidFill>
              <a:latin typeface="ElsevierGulliver"/>
            </a:endParaRPr>
          </a:p>
          <a:p>
            <a:r>
              <a:rPr lang="en-AU" dirty="0">
                <a:solidFill>
                  <a:srgbClr val="1F1F1F"/>
                </a:solidFill>
                <a:latin typeface="ElsevierGulliver"/>
              </a:rPr>
              <a:t>F</a:t>
            </a:r>
            <a:r>
              <a:rPr lang="en-AU">
                <a:solidFill>
                  <a:srgbClr val="1F1F1F"/>
                </a:solidFill>
                <a:latin typeface="ElsevierGulliver"/>
              </a:rPr>
              <a:t>ire, 1532</a:t>
            </a:r>
            <a:endParaRPr lang="en-US" dirty="0"/>
          </a:p>
        </p:txBody>
      </p:sp>
    </p:spTree>
    <p:extLst>
      <p:ext uri="{BB962C8B-B14F-4D97-AF65-F5344CB8AC3E}">
        <p14:creationId xmlns:p14="http://schemas.microsoft.com/office/powerpoint/2010/main" val="143507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A7A86-FFFB-D06E-1E52-02CA2C5F5352}"/>
              </a:ext>
            </a:extLst>
          </p:cNvPr>
          <p:cNvPicPr>
            <a:picLocks noChangeAspect="1"/>
          </p:cNvPicPr>
          <p:nvPr/>
        </p:nvPicPr>
        <p:blipFill>
          <a:blip r:embed="rId3"/>
          <a:stretch>
            <a:fillRect/>
          </a:stretch>
        </p:blipFill>
        <p:spPr>
          <a:xfrm>
            <a:off x="-86734" y="-80010"/>
            <a:ext cx="11993590" cy="4462952"/>
          </a:xfrm>
          <a:prstGeom prst="rect">
            <a:avLst/>
          </a:prstGeom>
        </p:spPr>
      </p:pic>
      <p:sp>
        <p:nvSpPr>
          <p:cNvPr id="4" name="TextBox 3">
            <a:extLst>
              <a:ext uri="{FF2B5EF4-FFF2-40B4-BE49-F238E27FC236}">
                <a16:creationId xmlns:a16="http://schemas.microsoft.com/office/drawing/2014/main" id="{BCCAB3F5-A467-50D0-CCBA-E4D0160BF891}"/>
              </a:ext>
            </a:extLst>
          </p:cNvPr>
          <p:cNvSpPr txBox="1"/>
          <p:nvPr/>
        </p:nvSpPr>
        <p:spPr>
          <a:xfrm>
            <a:off x="539227" y="4087234"/>
            <a:ext cx="10553252" cy="3416320"/>
          </a:xfrm>
          <a:prstGeom prst="rect">
            <a:avLst/>
          </a:prstGeom>
          <a:noFill/>
        </p:spPr>
        <p:txBody>
          <a:bodyPr wrap="square" rtlCol="0">
            <a:spAutoFit/>
          </a:bodyPr>
          <a:lstStyle/>
          <a:p>
            <a:r>
              <a:rPr lang="en-AU" sz="3600" dirty="0">
                <a:latin typeface="URWPalladioL"/>
              </a:rPr>
              <a:t>I</a:t>
            </a:r>
            <a:r>
              <a:rPr lang="en-AU" sz="3600" dirty="0">
                <a:effectLst/>
                <a:latin typeface="URWPalladioL"/>
              </a:rPr>
              <a:t>nspecting fibre structural degradation by means of Wide-Angle X-ray Scattering</a:t>
            </a:r>
          </a:p>
          <a:p>
            <a:endParaRPr lang="en-AU" sz="3600" dirty="0">
              <a:latin typeface="URWPalladioL"/>
            </a:endParaRPr>
          </a:p>
          <a:p>
            <a:r>
              <a:rPr lang="en-AU" sz="3600" dirty="0">
                <a:effectLst/>
                <a:latin typeface="URWPalladioL"/>
              </a:rPr>
              <a:t>The experimental results are compatible with the hypothesis that the TS is a 2000-year-old relic </a:t>
            </a:r>
            <a:endParaRPr lang="en-AU" sz="3600" dirty="0"/>
          </a:p>
          <a:p>
            <a:endParaRPr lang="en-AU" dirty="0"/>
          </a:p>
          <a:p>
            <a:endParaRPr lang="en-US" dirty="0"/>
          </a:p>
        </p:txBody>
      </p:sp>
      <p:sp>
        <p:nvSpPr>
          <p:cNvPr id="2" name="TextBox 1">
            <a:extLst>
              <a:ext uri="{FF2B5EF4-FFF2-40B4-BE49-F238E27FC236}">
                <a16:creationId xmlns:a16="http://schemas.microsoft.com/office/drawing/2014/main" id="{180070A0-93F8-340D-BA4C-B584DA2E626E}"/>
              </a:ext>
            </a:extLst>
          </p:cNvPr>
          <p:cNvSpPr txBox="1"/>
          <p:nvPr/>
        </p:nvSpPr>
        <p:spPr>
          <a:xfrm>
            <a:off x="5294489" y="124178"/>
            <a:ext cx="5102577" cy="369332"/>
          </a:xfrm>
          <a:prstGeom prst="rect">
            <a:avLst/>
          </a:prstGeom>
          <a:noFill/>
        </p:spPr>
        <p:txBody>
          <a:bodyPr wrap="square" rtlCol="0">
            <a:spAutoFit/>
          </a:bodyPr>
          <a:lstStyle/>
          <a:p>
            <a:r>
              <a:rPr lang="en-US" dirty="0"/>
              <a:t>(Paper from 2022)</a:t>
            </a:r>
          </a:p>
        </p:txBody>
      </p:sp>
    </p:spTree>
    <p:extLst>
      <p:ext uri="{BB962C8B-B14F-4D97-AF65-F5344CB8AC3E}">
        <p14:creationId xmlns:p14="http://schemas.microsoft.com/office/powerpoint/2010/main" val="2039012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12BB-CFFC-ECDD-D4EC-AD8A8D9307C0}"/>
              </a:ext>
            </a:extLst>
          </p:cNvPr>
          <p:cNvSpPr>
            <a:spLocks noGrp="1"/>
          </p:cNvSpPr>
          <p:nvPr>
            <p:ph type="title"/>
          </p:nvPr>
        </p:nvSpPr>
        <p:spPr/>
        <p:txBody>
          <a:bodyPr/>
          <a:lstStyle/>
          <a:p>
            <a:r>
              <a:rPr lang="en-US" b="1" dirty="0"/>
              <a:t>Pathology</a:t>
            </a:r>
          </a:p>
        </p:txBody>
      </p:sp>
      <p:sp>
        <p:nvSpPr>
          <p:cNvPr id="3" name="Content Placeholder 2">
            <a:extLst>
              <a:ext uri="{FF2B5EF4-FFF2-40B4-BE49-F238E27FC236}">
                <a16:creationId xmlns:a16="http://schemas.microsoft.com/office/drawing/2014/main" id="{3229DE38-D5C9-E045-E315-66A6906C6441}"/>
              </a:ext>
            </a:extLst>
          </p:cNvPr>
          <p:cNvSpPr>
            <a:spLocks noGrp="1"/>
          </p:cNvSpPr>
          <p:nvPr>
            <p:ph idx="1"/>
          </p:nvPr>
        </p:nvSpPr>
        <p:spPr>
          <a:xfrm>
            <a:off x="838200" y="1825625"/>
            <a:ext cx="7267414" cy="4351338"/>
          </a:xfrm>
        </p:spPr>
        <p:txBody>
          <a:bodyPr>
            <a:normAutofit lnSpcReduction="10000"/>
          </a:bodyPr>
          <a:lstStyle/>
          <a:p>
            <a:pPr marL="0" indent="0">
              <a:buNone/>
            </a:pPr>
            <a:r>
              <a:rPr lang="en-US" dirty="0"/>
              <a:t>Roman </a:t>
            </a:r>
            <a:r>
              <a:rPr lang="en-US" dirty="0" err="1"/>
              <a:t>Flagrum</a:t>
            </a:r>
            <a:r>
              <a:rPr lang="en-US" dirty="0"/>
              <a:t>, three thongs with twin balls of metal, two </a:t>
            </a:r>
            <a:r>
              <a:rPr lang="en-US" dirty="0" err="1"/>
              <a:t>scorgers</a:t>
            </a:r>
            <a:r>
              <a:rPr lang="en-US" dirty="0"/>
              <a:t>.</a:t>
            </a:r>
          </a:p>
          <a:p>
            <a:pPr marL="0" indent="0">
              <a:buNone/>
            </a:pPr>
            <a:endParaRPr lang="en-US" dirty="0"/>
          </a:p>
          <a:p>
            <a:pPr marL="0" indent="0">
              <a:buNone/>
            </a:pPr>
            <a:r>
              <a:rPr lang="en-US" dirty="0"/>
              <a:t>‘The markings on this image are so clear and medically accurate that the pathological facts which they reflect concerning the sufferings and death of the man depicted here are, in my opinion beyond dispute.’</a:t>
            </a:r>
          </a:p>
          <a:p>
            <a:pPr marL="0" indent="0">
              <a:buNone/>
            </a:pPr>
            <a:endParaRPr lang="en-US" dirty="0"/>
          </a:p>
          <a:p>
            <a:pPr marL="0" indent="0">
              <a:buNone/>
            </a:pPr>
            <a:r>
              <a:rPr lang="en-US" dirty="0"/>
              <a:t>Robert Bucklin, Forensic Pathologist</a:t>
            </a:r>
          </a:p>
        </p:txBody>
      </p:sp>
      <p:pic>
        <p:nvPicPr>
          <p:cNvPr id="5" name="Picture 4">
            <a:extLst>
              <a:ext uri="{FF2B5EF4-FFF2-40B4-BE49-F238E27FC236}">
                <a16:creationId xmlns:a16="http://schemas.microsoft.com/office/drawing/2014/main" id="{98B166DC-E108-CA09-6207-D9491CB2C6E0}"/>
              </a:ext>
            </a:extLst>
          </p:cNvPr>
          <p:cNvPicPr>
            <a:picLocks noChangeAspect="1"/>
          </p:cNvPicPr>
          <p:nvPr/>
        </p:nvPicPr>
        <p:blipFill>
          <a:blip r:embed="rId3"/>
          <a:stretch>
            <a:fillRect/>
          </a:stretch>
        </p:blipFill>
        <p:spPr>
          <a:xfrm>
            <a:off x="8550792" y="682273"/>
            <a:ext cx="3449297" cy="5167312"/>
          </a:xfrm>
          <a:prstGeom prst="rect">
            <a:avLst/>
          </a:prstGeom>
        </p:spPr>
      </p:pic>
    </p:spTree>
    <p:extLst>
      <p:ext uri="{BB962C8B-B14F-4D97-AF65-F5344CB8AC3E}">
        <p14:creationId xmlns:p14="http://schemas.microsoft.com/office/powerpoint/2010/main" val="108511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BC94-E789-5036-81FE-F913997CE9F0}"/>
              </a:ext>
            </a:extLst>
          </p:cNvPr>
          <p:cNvSpPr>
            <a:spLocks noGrp="1"/>
          </p:cNvSpPr>
          <p:nvPr>
            <p:ph type="title"/>
          </p:nvPr>
        </p:nvSpPr>
        <p:spPr/>
        <p:txBody>
          <a:bodyPr/>
          <a:lstStyle/>
          <a:p>
            <a:r>
              <a:rPr lang="en-US" b="1" dirty="0"/>
              <a:t>Jerusalem dirt</a:t>
            </a:r>
          </a:p>
        </p:txBody>
      </p:sp>
      <p:sp>
        <p:nvSpPr>
          <p:cNvPr id="3" name="Content Placeholder 2">
            <a:extLst>
              <a:ext uri="{FF2B5EF4-FFF2-40B4-BE49-F238E27FC236}">
                <a16:creationId xmlns:a16="http://schemas.microsoft.com/office/drawing/2014/main" id="{386CE5C4-C8EE-8DE6-29AF-C34E3EC8D132}"/>
              </a:ext>
            </a:extLst>
          </p:cNvPr>
          <p:cNvSpPr>
            <a:spLocks noGrp="1"/>
          </p:cNvSpPr>
          <p:nvPr>
            <p:ph idx="1"/>
          </p:nvPr>
        </p:nvSpPr>
        <p:spPr>
          <a:xfrm>
            <a:off x="838200" y="1825625"/>
            <a:ext cx="7176911" cy="4351338"/>
          </a:xfrm>
        </p:spPr>
        <p:txBody>
          <a:bodyPr/>
          <a:lstStyle/>
          <a:p>
            <a:r>
              <a:rPr lang="en-US" dirty="0"/>
              <a:t>Found on soles of the feet, left knee and nose</a:t>
            </a:r>
          </a:p>
          <a:p>
            <a:r>
              <a:rPr lang="en-US" dirty="0"/>
              <a:t>Dirt of feel found under bloodstains</a:t>
            </a:r>
          </a:p>
          <a:p>
            <a:r>
              <a:rPr lang="en-US" dirty="0"/>
              <a:t>Limestone (calcium carbonate), crystals consistent local samples</a:t>
            </a:r>
          </a:p>
        </p:txBody>
      </p:sp>
      <p:pic>
        <p:nvPicPr>
          <p:cNvPr id="5" name="Picture 4">
            <a:extLst>
              <a:ext uri="{FF2B5EF4-FFF2-40B4-BE49-F238E27FC236}">
                <a16:creationId xmlns:a16="http://schemas.microsoft.com/office/drawing/2014/main" id="{01ECEF00-22EC-D298-C30E-E556B99EFFFC}"/>
              </a:ext>
            </a:extLst>
          </p:cNvPr>
          <p:cNvPicPr>
            <a:picLocks noChangeAspect="1"/>
          </p:cNvPicPr>
          <p:nvPr/>
        </p:nvPicPr>
        <p:blipFill>
          <a:blip r:embed="rId2"/>
          <a:stretch>
            <a:fillRect/>
          </a:stretch>
        </p:blipFill>
        <p:spPr>
          <a:xfrm>
            <a:off x="8303503" y="365125"/>
            <a:ext cx="3696586" cy="5619756"/>
          </a:xfrm>
          <a:prstGeom prst="rect">
            <a:avLst/>
          </a:prstGeom>
        </p:spPr>
      </p:pic>
    </p:spTree>
    <p:extLst>
      <p:ext uri="{BB962C8B-B14F-4D97-AF65-F5344CB8AC3E}">
        <p14:creationId xmlns:p14="http://schemas.microsoft.com/office/powerpoint/2010/main" val="2337115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5D1-2E8F-C2D8-9361-51EFCEA167E7}"/>
              </a:ext>
            </a:extLst>
          </p:cNvPr>
          <p:cNvSpPr>
            <a:spLocks noGrp="1"/>
          </p:cNvSpPr>
          <p:nvPr>
            <p:ph type="title"/>
          </p:nvPr>
        </p:nvSpPr>
        <p:spPr/>
        <p:txBody>
          <a:bodyPr/>
          <a:lstStyle/>
          <a:p>
            <a:r>
              <a:rPr lang="en-US" b="1" dirty="0"/>
              <a:t>Pollen fingerprint</a:t>
            </a:r>
          </a:p>
        </p:txBody>
      </p:sp>
      <p:sp>
        <p:nvSpPr>
          <p:cNvPr id="3" name="Content Placeholder 2">
            <a:extLst>
              <a:ext uri="{FF2B5EF4-FFF2-40B4-BE49-F238E27FC236}">
                <a16:creationId xmlns:a16="http://schemas.microsoft.com/office/drawing/2014/main" id="{63C775AA-C516-FFE1-FCB5-074618982358}"/>
              </a:ext>
            </a:extLst>
          </p:cNvPr>
          <p:cNvSpPr>
            <a:spLocks noGrp="1"/>
          </p:cNvSpPr>
          <p:nvPr>
            <p:ph idx="1"/>
          </p:nvPr>
        </p:nvSpPr>
        <p:spPr>
          <a:xfrm>
            <a:off x="838200" y="1825625"/>
            <a:ext cx="4253089" cy="4351338"/>
          </a:xfrm>
        </p:spPr>
        <p:txBody>
          <a:bodyPr/>
          <a:lstStyle/>
          <a:p>
            <a:r>
              <a:rPr lang="en-US" dirty="0"/>
              <a:t>Jerusalem, North and South Turkey, France, Italy</a:t>
            </a:r>
          </a:p>
          <a:p>
            <a:r>
              <a:rPr lang="en-AU" i="1" u="none" strike="noStrike" dirty="0" err="1">
                <a:solidFill>
                  <a:srgbClr val="1C1D1E"/>
                </a:solidFill>
                <a:effectLst/>
                <a:latin typeface="Open Sans" panose="020B0606030504020204" pitchFamily="34" charset="0"/>
              </a:rPr>
              <a:t>Gundelia</a:t>
            </a:r>
            <a:r>
              <a:rPr lang="en-AU" i="1" u="none" strike="noStrike" dirty="0">
                <a:solidFill>
                  <a:srgbClr val="1C1D1E"/>
                </a:solidFill>
                <a:effectLst/>
                <a:latin typeface="Open Sans" panose="020B0606030504020204" pitchFamily="34" charset="0"/>
              </a:rPr>
              <a:t> </a:t>
            </a:r>
            <a:r>
              <a:rPr lang="en-AU" i="1" u="none" strike="noStrike" dirty="0" err="1">
                <a:solidFill>
                  <a:srgbClr val="1C1D1E"/>
                </a:solidFill>
                <a:effectLst/>
                <a:latin typeface="Open Sans" panose="020B0606030504020204" pitchFamily="34" charset="0"/>
              </a:rPr>
              <a:t>tournefortii</a:t>
            </a:r>
            <a:endParaRPr lang="en-AU" i="0" u="none" strike="noStrike" dirty="0">
              <a:solidFill>
                <a:srgbClr val="1C1D1E"/>
              </a:solidFill>
              <a:effectLst/>
              <a:latin typeface="Open Sans" panose="020B0606030504020204" pitchFamily="34" charset="0"/>
            </a:endParaRPr>
          </a:p>
          <a:p>
            <a:r>
              <a:rPr lang="en-US" dirty="0"/>
              <a:t>Flowers in Jerusalem area, February to May</a:t>
            </a:r>
          </a:p>
          <a:p>
            <a:r>
              <a:rPr lang="en-AU" b="0" i="0" u="none" strike="noStrike" dirty="0">
                <a:solidFill>
                  <a:srgbClr val="202122"/>
                </a:solidFill>
                <a:effectLst/>
                <a:latin typeface="Arial" panose="020B0604020202020204" pitchFamily="34" charset="0"/>
              </a:rPr>
              <a:t>Passover begins 15th day Nisan, (March 26 and April 25)</a:t>
            </a:r>
            <a:endParaRPr lang="en-US" dirty="0"/>
          </a:p>
        </p:txBody>
      </p:sp>
      <p:pic>
        <p:nvPicPr>
          <p:cNvPr id="5" name="Picture 4">
            <a:extLst>
              <a:ext uri="{FF2B5EF4-FFF2-40B4-BE49-F238E27FC236}">
                <a16:creationId xmlns:a16="http://schemas.microsoft.com/office/drawing/2014/main" id="{F33184D2-8FC8-5BE4-04C9-2909E952DF0E}"/>
              </a:ext>
            </a:extLst>
          </p:cNvPr>
          <p:cNvPicPr>
            <a:picLocks noChangeAspect="1"/>
          </p:cNvPicPr>
          <p:nvPr/>
        </p:nvPicPr>
        <p:blipFill>
          <a:blip r:embed="rId3"/>
          <a:stretch>
            <a:fillRect/>
          </a:stretch>
        </p:blipFill>
        <p:spPr>
          <a:xfrm>
            <a:off x="5091289" y="812799"/>
            <a:ext cx="8042712" cy="5364163"/>
          </a:xfrm>
          <a:prstGeom prst="rect">
            <a:avLst/>
          </a:prstGeom>
        </p:spPr>
      </p:pic>
    </p:spTree>
    <p:extLst>
      <p:ext uri="{BB962C8B-B14F-4D97-AF65-F5344CB8AC3E}">
        <p14:creationId xmlns:p14="http://schemas.microsoft.com/office/powerpoint/2010/main" val="246156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0E2C-5958-A5C3-8EE0-6F9338F5986D}"/>
              </a:ext>
            </a:extLst>
          </p:cNvPr>
          <p:cNvSpPr>
            <a:spLocks noGrp="1"/>
          </p:cNvSpPr>
          <p:nvPr>
            <p:ph type="title"/>
          </p:nvPr>
        </p:nvSpPr>
        <p:spPr>
          <a:xfrm>
            <a:off x="838200" y="365125"/>
            <a:ext cx="5516105" cy="1325563"/>
          </a:xfrm>
        </p:spPr>
        <p:txBody>
          <a:bodyPr/>
          <a:lstStyle/>
          <a:p>
            <a:r>
              <a:rPr lang="en-US" b="1" dirty="0"/>
              <a:t>History</a:t>
            </a:r>
            <a:r>
              <a:rPr lang="en-US" dirty="0"/>
              <a:t> </a:t>
            </a:r>
          </a:p>
        </p:txBody>
      </p:sp>
      <p:sp>
        <p:nvSpPr>
          <p:cNvPr id="3" name="Content Placeholder 2">
            <a:extLst>
              <a:ext uri="{FF2B5EF4-FFF2-40B4-BE49-F238E27FC236}">
                <a16:creationId xmlns:a16="http://schemas.microsoft.com/office/drawing/2014/main" id="{10C58438-7093-9486-3604-93EF1DD670BA}"/>
              </a:ext>
            </a:extLst>
          </p:cNvPr>
          <p:cNvSpPr>
            <a:spLocks noGrp="1"/>
          </p:cNvSpPr>
          <p:nvPr>
            <p:ph idx="1"/>
          </p:nvPr>
        </p:nvSpPr>
        <p:spPr>
          <a:xfrm>
            <a:off x="838200" y="1825625"/>
            <a:ext cx="6043047" cy="4351338"/>
          </a:xfrm>
        </p:spPr>
        <p:txBody>
          <a:bodyPr/>
          <a:lstStyle/>
          <a:p>
            <a:r>
              <a:rPr lang="en-US" dirty="0"/>
              <a:t>Sermon of Athanasius, 68, imago of our Lord and Savior at full length</a:t>
            </a:r>
          </a:p>
          <a:p>
            <a:r>
              <a:rPr lang="en-US" dirty="0"/>
              <a:t>Image of Edessa, 212</a:t>
            </a:r>
          </a:p>
          <a:p>
            <a:r>
              <a:rPr lang="en-US" dirty="0"/>
              <a:t>Image not made by human hands (Constantinople, 944)</a:t>
            </a:r>
          </a:p>
          <a:p>
            <a:r>
              <a:rPr lang="en-US" dirty="0"/>
              <a:t>1354, </a:t>
            </a:r>
            <a:r>
              <a:rPr lang="en-US" dirty="0" err="1"/>
              <a:t>Lirey</a:t>
            </a:r>
            <a:r>
              <a:rPr lang="en-US" dirty="0"/>
              <a:t>, France</a:t>
            </a:r>
          </a:p>
          <a:p>
            <a:endParaRPr lang="en-US" dirty="0"/>
          </a:p>
          <a:p>
            <a:endParaRPr lang="en-US" dirty="0"/>
          </a:p>
        </p:txBody>
      </p:sp>
      <p:pic>
        <p:nvPicPr>
          <p:cNvPr id="5" name="Picture 4">
            <a:extLst>
              <a:ext uri="{FF2B5EF4-FFF2-40B4-BE49-F238E27FC236}">
                <a16:creationId xmlns:a16="http://schemas.microsoft.com/office/drawing/2014/main" id="{0322D75E-797E-35E0-5D10-E696BB270B4E}"/>
              </a:ext>
            </a:extLst>
          </p:cNvPr>
          <p:cNvPicPr>
            <a:picLocks noChangeAspect="1"/>
          </p:cNvPicPr>
          <p:nvPr/>
        </p:nvPicPr>
        <p:blipFill>
          <a:blip r:embed="rId2"/>
          <a:stretch>
            <a:fillRect/>
          </a:stretch>
        </p:blipFill>
        <p:spPr>
          <a:xfrm>
            <a:off x="8561271" y="845344"/>
            <a:ext cx="3416240" cy="5167312"/>
          </a:xfrm>
          <a:prstGeom prst="rect">
            <a:avLst/>
          </a:prstGeom>
        </p:spPr>
      </p:pic>
      <p:pic>
        <p:nvPicPr>
          <p:cNvPr id="8" name="Picture 7">
            <a:extLst>
              <a:ext uri="{FF2B5EF4-FFF2-40B4-BE49-F238E27FC236}">
                <a16:creationId xmlns:a16="http://schemas.microsoft.com/office/drawing/2014/main" id="{277EF511-6B14-5A69-46CE-F1A16140F79F}"/>
              </a:ext>
            </a:extLst>
          </p:cNvPr>
          <p:cNvPicPr>
            <a:picLocks noChangeAspect="1"/>
          </p:cNvPicPr>
          <p:nvPr/>
        </p:nvPicPr>
        <p:blipFill>
          <a:blip r:embed="rId3"/>
          <a:stretch>
            <a:fillRect/>
          </a:stretch>
        </p:blipFill>
        <p:spPr>
          <a:xfrm>
            <a:off x="4377274" y="4001294"/>
            <a:ext cx="3622256" cy="2701343"/>
          </a:xfrm>
          <a:prstGeom prst="rect">
            <a:avLst/>
          </a:prstGeom>
        </p:spPr>
      </p:pic>
    </p:spTree>
    <p:extLst>
      <p:ext uri="{BB962C8B-B14F-4D97-AF65-F5344CB8AC3E}">
        <p14:creationId xmlns:p14="http://schemas.microsoft.com/office/powerpoint/2010/main" val="2651893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1B5E2-0CFF-E0C2-BEDD-C1F2B89F8A2F}"/>
              </a:ext>
            </a:extLst>
          </p:cNvPr>
          <p:cNvPicPr>
            <a:picLocks noChangeAspect="1"/>
          </p:cNvPicPr>
          <p:nvPr/>
        </p:nvPicPr>
        <p:blipFill>
          <a:blip r:embed="rId2"/>
          <a:stretch>
            <a:fillRect/>
          </a:stretch>
        </p:blipFill>
        <p:spPr>
          <a:xfrm>
            <a:off x="912628" y="-18147"/>
            <a:ext cx="10366744" cy="6812842"/>
          </a:xfrm>
          <a:prstGeom prst="rect">
            <a:avLst/>
          </a:prstGeom>
        </p:spPr>
      </p:pic>
      <p:sp>
        <p:nvSpPr>
          <p:cNvPr id="4" name="TextBox 3">
            <a:extLst>
              <a:ext uri="{FF2B5EF4-FFF2-40B4-BE49-F238E27FC236}">
                <a16:creationId xmlns:a16="http://schemas.microsoft.com/office/drawing/2014/main" id="{5A10FCE4-055E-7A96-8C4C-E5ABB4B75F82}"/>
              </a:ext>
            </a:extLst>
          </p:cNvPr>
          <p:cNvSpPr txBox="1"/>
          <p:nvPr/>
        </p:nvSpPr>
        <p:spPr>
          <a:xfrm>
            <a:off x="6637867" y="457200"/>
            <a:ext cx="4398728" cy="1323439"/>
          </a:xfrm>
          <a:prstGeom prst="rect">
            <a:avLst/>
          </a:prstGeom>
          <a:noFill/>
        </p:spPr>
        <p:txBody>
          <a:bodyPr wrap="square" rtlCol="0">
            <a:spAutoFit/>
          </a:bodyPr>
          <a:lstStyle/>
          <a:p>
            <a:r>
              <a:rPr lang="en-AU" sz="4000" b="1" i="0" u="none" strike="noStrike" dirty="0">
                <a:solidFill>
                  <a:schemeClr val="bg1"/>
                </a:solidFill>
                <a:effectLst/>
                <a:latin typeface="Arial" panose="020B0604020202020204" pitchFamily="34" charset="0"/>
              </a:rPr>
              <a:t>Sudarium of Oviedo, (616 AD)</a:t>
            </a:r>
            <a:endParaRPr lang="en-US" sz="4000" dirty="0">
              <a:solidFill>
                <a:schemeClr val="bg1"/>
              </a:solidFill>
            </a:endParaRPr>
          </a:p>
        </p:txBody>
      </p:sp>
    </p:spTree>
    <p:extLst>
      <p:ext uri="{BB962C8B-B14F-4D97-AF65-F5344CB8AC3E}">
        <p14:creationId xmlns:p14="http://schemas.microsoft.com/office/powerpoint/2010/main" val="103448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4981-9585-D0A3-450F-069912B896D9}"/>
              </a:ext>
            </a:extLst>
          </p:cNvPr>
          <p:cNvSpPr>
            <a:spLocks noGrp="1"/>
          </p:cNvSpPr>
          <p:nvPr>
            <p:ph type="title"/>
          </p:nvPr>
        </p:nvSpPr>
        <p:spPr/>
        <p:txBody>
          <a:bodyPr/>
          <a:lstStyle/>
          <a:p>
            <a:r>
              <a:rPr lang="en-US" dirty="0"/>
              <a:t>John 20, 6-7</a:t>
            </a:r>
          </a:p>
        </p:txBody>
      </p:sp>
      <p:sp>
        <p:nvSpPr>
          <p:cNvPr id="3" name="Content Placeholder 2">
            <a:extLst>
              <a:ext uri="{FF2B5EF4-FFF2-40B4-BE49-F238E27FC236}">
                <a16:creationId xmlns:a16="http://schemas.microsoft.com/office/drawing/2014/main" id="{EA20F49F-7EB4-7E8A-5779-EAFC7C4B0B50}"/>
              </a:ext>
            </a:extLst>
          </p:cNvPr>
          <p:cNvSpPr>
            <a:spLocks noGrp="1"/>
          </p:cNvSpPr>
          <p:nvPr>
            <p:ph idx="1"/>
          </p:nvPr>
        </p:nvSpPr>
        <p:spPr/>
        <p:txBody>
          <a:bodyPr>
            <a:normAutofit/>
          </a:bodyPr>
          <a:lstStyle/>
          <a:p>
            <a:pPr marL="0" indent="0">
              <a:buNone/>
            </a:pPr>
            <a:r>
              <a:rPr lang="en-AU" sz="4000" b="0" i="0" u="none" strike="noStrike" dirty="0">
                <a:solidFill>
                  <a:srgbClr val="C00000"/>
                </a:solidFill>
                <a:effectLst/>
                <a:latin typeface="system-ui"/>
              </a:rPr>
              <a:t>Then Simon Peter came along behind him and went straight into the tomb. He saw the strips of linen lying there,</a:t>
            </a:r>
            <a:r>
              <a:rPr lang="en-AU" sz="4000" b="1" i="0" u="none" strike="noStrike" baseline="30000" dirty="0">
                <a:solidFill>
                  <a:srgbClr val="C00000"/>
                </a:solidFill>
                <a:effectLst/>
                <a:latin typeface="system-ui"/>
              </a:rPr>
              <a:t> </a:t>
            </a:r>
            <a:r>
              <a:rPr lang="en-AU" sz="4000" b="0" i="0" u="none" strike="noStrike" dirty="0">
                <a:solidFill>
                  <a:srgbClr val="C00000"/>
                </a:solidFill>
                <a:effectLst/>
                <a:latin typeface="system-ui"/>
              </a:rPr>
              <a:t>as well as the cloth that had been wrapped around Jesus’ head. The cloth was still lying in its place, separate from the linen.</a:t>
            </a:r>
            <a:endParaRPr lang="en-US" sz="4000" dirty="0">
              <a:solidFill>
                <a:srgbClr val="C00000"/>
              </a:solidFill>
            </a:endParaRPr>
          </a:p>
        </p:txBody>
      </p:sp>
    </p:spTree>
    <p:extLst>
      <p:ext uri="{BB962C8B-B14F-4D97-AF65-F5344CB8AC3E}">
        <p14:creationId xmlns:p14="http://schemas.microsoft.com/office/powerpoint/2010/main" val="2126880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9E36-E9D1-355A-6735-05F6CBB53B44}"/>
              </a:ext>
            </a:extLst>
          </p:cNvPr>
          <p:cNvSpPr>
            <a:spLocks noGrp="1"/>
          </p:cNvSpPr>
          <p:nvPr>
            <p:ph type="title"/>
          </p:nvPr>
        </p:nvSpPr>
        <p:spPr/>
        <p:txBody>
          <a:bodyPr/>
          <a:lstStyle/>
          <a:p>
            <a:r>
              <a:rPr lang="en-AU" sz="4400" b="1" i="0" u="none" strike="noStrike" dirty="0">
                <a:effectLst/>
                <a:latin typeface="Arial" panose="020B0604020202020204" pitchFamily="34" charset="0"/>
              </a:rPr>
              <a:t>Sudarium of Oviedo</a:t>
            </a:r>
            <a:endParaRPr lang="en-US" b="1" dirty="0"/>
          </a:p>
        </p:txBody>
      </p:sp>
      <p:sp>
        <p:nvSpPr>
          <p:cNvPr id="3" name="Content Placeholder 2">
            <a:extLst>
              <a:ext uri="{FF2B5EF4-FFF2-40B4-BE49-F238E27FC236}">
                <a16:creationId xmlns:a16="http://schemas.microsoft.com/office/drawing/2014/main" id="{17BC3A7E-0AF0-4B73-24D5-0E33DD8F9C31}"/>
              </a:ext>
            </a:extLst>
          </p:cNvPr>
          <p:cNvSpPr>
            <a:spLocks noGrp="1"/>
          </p:cNvSpPr>
          <p:nvPr>
            <p:ph idx="1"/>
          </p:nvPr>
        </p:nvSpPr>
        <p:spPr/>
        <p:txBody>
          <a:bodyPr>
            <a:normAutofit/>
          </a:bodyPr>
          <a:lstStyle/>
          <a:p>
            <a:pPr marL="0" indent="0">
              <a:buNone/>
            </a:pPr>
            <a:r>
              <a:rPr lang="en-US" dirty="0"/>
              <a:t>Jerusalem dirt, ‘chemical signatures closely correlated with dirt samples from the Calvary site in Jerusalem’</a:t>
            </a:r>
          </a:p>
          <a:p>
            <a:pPr marL="0" indent="0">
              <a:buNone/>
            </a:pPr>
            <a:endParaRPr lang="en-US" dirty="0"/>
          </a:p>
          <a:p>
            <a:pPr marL="0" indent="0">
              <a:buNone/>
            </a:pPr>
            <a:r>
              <a:rPr lang="en-US" dirty="0"/>
              <a:t>Dirt on the nose area</a:t>
            </a:r>
          </a:p>
          <a:p>
            <a:pPr marL="0" indent="0">
              <a:buNone/>
            </a:pPr>
            <a:endParaRPr lang="en-US" dirty="0"/>
          </a:p>
          <a:p>
            <a:pPr marL="0" indent="0">
              <a:buNone/>
            </a:pPr>
            <a:r>
              <a:rPr lang="en-US" dirty="0"/>
              <a:t>120 blood stains coincide with the facial area of the shroud of Turin</a:t>
            </a:r>
          </a:p>
          <a:p>
            <a:pPr marL="0" indent="0">
              <a:buNone/>
            </a:pPr>
            <a:endParaRPr lang="en-US" dirty="0"/>
          </a:p>
          <a:p>
            <a:pPr marL="0" indent="0">
              <a:buNone/>
            </a:pPr>
            <a:r>
              <a:rPr lang="en-US" dirty="0"/>
              <a:t>Provenance, </a:t>
            </a:r>
            <a:r>
              <a:rPr lang="en-US" dirty="0" err="1"/>
              <a:t>Ovedo</a:t>
            </a:r>
            <a:r>
              <a:rPr lang="en-US" dirty="0"/>
              <a:t> cathedral, well documented history back to 1075</a:t>
            </a:r>
          </a:p>
        </p:txBody>
      </p:sp>
    </p:spTree>
    <p:extLst>
      <p:ext uri="{BB962C8B-B14F-4D97-AF65-F5344CB8AC3E}">
        <p14:creationId xmlns:p14="http://schemas.microsoft.com/office/powerpoint/2010/main" val="31823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71DB9-23C3-983C-FB2E-A307BDCA8045}"/>
              </a:ext>
            </a:extLst>
          </p:cNvPr>
          <p:cNvPicPr>
            <a:picLocks noChangeAspect="1"/>
          </p:cNvPicPr>
          <p:nvPr/>
        </p:nvPicPr>
        <p:blipFill>
          <a:blip r:embed="rId2"/>
          <a:stretch>
            <a:fillRect/>
          </a:stretch>
        </p:blipFill>
        <p:spPr>
          <a:xfrm>
            <a:off x="3071285" y="0"/>
            <a:ext cx="7008434" cy="6858000"/>
          </a:xfrm>
          <a:prstGeom prst="rect">
            <a:avLst/>
          </a:prstGeom>
        </p:spPr>
      </p:pic>
      <p:sp>
        <p:nvSpPr>
          <p:cNvPr id="2" name="TextBox 1">
            <a:extLst>
              <a:ext uri="{FF2B5EF4-FFF2-40B4-BE49-F238E27FC236}">
                <a16:creationId xmlns:a16="http://schemas.microsoft.com/office/drawing/2014/main" id="{26B4E135-9A87-B270-66B0-1A3454D27153}"/>
              </a:ext>
            </a:extLst>
          </p:cNvPr>
          <p:cNvSpPr txBox="1"/>
          <p:nvPr/>
        </p:nvSpPr>
        <p:spPr>
          <a:xfrm>
            <a:off x="211873" y="256478"/>
            <a:ext cx="2129883" cy="369332"/>
          </a:xfrm>
          <a:prstGeom prst="rect">
            <a:avLst/>
          </a:prstGeom>
          <a:noFill/>
        </p:spPr>
        <p:txBody>
          <a:bodyPr wrap="square" rtlCol="0">
            <a:spAutoFit/>
          </a:bodyPr>
          <a:lstStyle/>
          <a:p>
            <a:r>
              <a:rPr lang="en-AU" b="0" i="1" u="none" strike="noStrike" dirty="0">
                <a:solidFill>
                  <a:srgbClr val="000000"/>
                </a:solidFill>
                <a:effectLst/>
                <a:latin typeface="open sans" panose="020B0606030504020204" pitchFamily="34" charset="0"/>
              </a:rPr>
              <a:t>Secondo Pia, 1898</a:t>
            </a:r>
            <a:endParaRPr lang="en-US" dirty="0"/>
          </a:p>
        </p:txBody>
      </p:sp>
      <p:pic>
        <p:nvPicPr>
          <p:cNvPr id="5" name="Picture 4">
            <a:extLst>
              <a:ext uri="{FF2B5EF4-FFF2-40B4-BE49-F238E27FC236}">
                <a16:creationId xmlns:a16="http://schemas.microsoft.com/office/drawing/2014/main" id="{5447D50F-A37D-246E-BF8C-90D8DB78C3AD}"/>
              </a:ext>
            </a:extLst>
          </p:cNvPr>
          <p:cNvPicPr>
            <a:picLocks noChangeAspect="1"/>
          </p:cNvPicPr>
          <p:nvPr/>
        </p:nvPicPr>
        <p:blipFill>
          <a:blip r:embed="rId3"/>
          <a:stretch>
            <a:fillRect/>
          </a:stretch>
        </p:blipFill>
        <p:spPr>
          <a:xfrm>
            <a:off x="211873" y="1594624"/>
            <a:ext cx="2605327" cy="3880624"/>
          </a:xfrm>
          <a:prstGeom prst="rect">
            <a:avLst/>
          </a:prstGeom>
        </p:spPr>
      </p:pic>
    </p:spTree>
    <p:extLst>
      <p:ext uri="{BB962C8B-B14F-4D97-AF65-F5344CB8AC3E}">
        <p14:creationId xmlns:p14="http://schemas.microsoft.com/office/powerpoint/2010/main" val="368345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88-77D1-A24D-A76D-763045C21F16}"/>
              </a:ext>
            </a:extLst>
          </p:cNvPr>
          <p:cNvSpPr>
            <a:spLocks noGrp="1"/>
          </p:cNvSpPr>
          <p:nvPr>
            <p:ph type="title"/>
          </p:nvPr>
        </p:nvSpPr>
        <p:spPr/>
        <p:txBody>
          <a:bodyPr/>
          <a:lstStyle/>
          <a:p>
            <a:r>
              <a:rPr lang="en-US" b="1" dirty="0"/>
              <a:t>Isaiah, 52, 14</a:t>
            </a:r>
          </a:p>
        </p:txBody>
      </p:sp>
      <p:sp>
        <p:nvSpPr>
          <p:cNvPr id="3" name="Content Placeholder 2">
            <a:extLst>
              <a:ext uri="{FF2B5EF4-FFF2-40B4-BE49-F238E27FC236}">
                <a16:creationId xmlns:a16="http://schemas.microsoft.com/office/drawing/2014/main" id="{CF534851-2EC5-008C-93EB-526B28D3D073}"/>
              </a:ext>
            </a:extLst>
          </p:cNvPr>
          <p:cNvSpPr>
            <a:spLocks noGrp="1"/>
          </p:cNvSpPr>
          <p:nvPr>
            <p:ph idx="1"/>
          </p:nvPr>
        </p:nvSpPr>
        <p:spPr/>
        <p:txBody>
          <a:bodyPr/>
          <a:lstStyle/>
          <a:p>
            <a:pPr marL="0" indent="0" algn="just">
              <a:buNone/>
            </a:pPr>
            <a:r>
              <a:rPr lang="en-AU" sz="3200" b="0" i="0"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Just as there were many who were appalled at him —</a:t>
            </a:r>
          </a:p>
          <a:p>
            <a:pPr marL="0" indent="0" algn="just">
              <a:buNone/>
            </a:pPr>
            <a:r>
              <a:rPr lang="en-AU" sz="3200" b="0" i="0"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his appearance was so disfigured beyond that of any human being</a:t>
            </a:r>
          </a:p>
          <a:p>
            <a:pPr marL="0" indent="0" algn="just">
              <a:buNone/>
            </a:pPr>
            <a:r>
              <a:rPr lang="en-AU" sz="3200" b="0" i="0"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and his form marred beyond human likeness—</a:t>
            </a:r>
          </a:p>
          <a:p>
            <a:endParaRPr lang="en-US" dirty="0"/>
          </a:p>
        </p:txBody>
      </p:sp>
    </p:spTree>
    <p:extLst>
      <p:ext uri="{BB962C8B-B14F-4D97-AF65-F5344CB8AC3E}">
        <p14:creationId xmlns:p14="http://schemas.microsoft.com/office/powerpoint/2010/main" val="3413898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1C9BF-6FC9-3CFE-8DCD-2848462C7CA0}"/>
              </a:ext>
            </a:extLst>
          </p:cNvPr>
          <p:cNvPicPr>
            <a:picLocks noChangeAspect="1"/>
          </p:cNvPicPr>
          <p:nvPr/>
        </p:nvPicPr>
        <p:blipFill>
          <a:blip r:embed="rId3"/>
          <a:stretch>
            <a:fillRect/>
          </a:stretch>
        </p:blipFill>
        <p:spPr>
          <a:xfrm>
            <a:off x="2263698" y="0"/>
            <a:ext cx="7027963" cy="6858000"/>
          </a:xfrm>
          <a:prstGeom prst="rect">
            <a:avLst/>
          </a:prstGeom>
        </p:spPr>
      </p:pic>
      <p:sp>
        <p:nvSpPr>
          <p:cNvPr id="2" name="TextBox 1">
            <a:extLst>
              <a:ext uri="{FF2B5EF4-FFF2-40B4-BE49-F238E27FC236}">
                <a16:creationId xmlns:a16="http://schemas.microsoft.com/office/drawing/2014/main" id="{E71D502E-935D-BB22-94C7-6A4676C224D6}"/>
              </a:ext>
            </a:extLst>
          </p:cNvPr>
          <p:cNvSpPr txBox="1"/>
          <p:nvPr/>
        </p:nvSpPr>
        <p:spPr>
          <a:xfrm>
            <a:off x="323385" y="557561"/>
            <a:ext cx="1940313" cy="4524315"/>
          </a:xfrm>
          <a:prstGeom prst="rect">
            <a:avLst/>
          </a:prstGeom>
          <a:noFill/>
        </p:spPr>
        <p:txBody>
          <a:bodyPr wrap="square" rtlCol="0">
            <a:spAutoFit/>
          </a:bodyPr>
          <a:lstStyle/>
          <a:p>
            <a:r>
              <a:rPr lang="en-US" sz="3600" dirty="0"/>
              <a:t>VP8 </a:t>
            </a:r>
            <a:r>
              <a:rPr lang="en-US" sz="3600" dirty="0" err="1"/>
              <a:t>analyser</a:t>
            </a:r>
            <a:r>
              <a:rPr lang="en-US" sz="3600" dirty="0"/>
              <a:t>, 1978, 3D data coded in the grey scale.</a:t>
            </a:r>
          </a:p>
          <a:p>
            <a:endParaRPr lang="en-US" dirty="0"/>
          </a:p>
          <a:p>
            <a:endParaRPr lang="en-US" dirty="0"/>
          </a:p>
        </p:txBody>
      </p:sp>
      <p:pic>
        <p:nvPicPr>
          <p:cNvPr id="5" name="Picture 4">
            <a:extLst>
              <a:ext uri="{FF2B5EF4-FFF2-40B4-BE49-F238E27FC236}">
                <a16:creationId xmlns:a16="http://schemas.microsoft.com/office/drawing/2014/main" id="{693733BF-81DB-AC08-0339-3559958E5820}"/>
              </a:ext>
            </a:extLst>
          </p:cNvPr>
          <p:cNvPicPr>
            <a:picLocks noChangeAspect="1"/>
          </p:cNvPicPr>
          <p:nvPr/>
        </p:nvPicPr>
        <p:blipFill>
          <a:blip r:embed="rId4"/>
          <a:stretch>
            <a:fillRect/>
          </a:stretch>
        </p:blipFill>
        <p:spPr>
          <a:xfrm>
            <a:off x="9215758" y="3769112"/>
            <a:ext cx="2976241" cy="3088888"/>
          </a:xfrm>
          <a:prstGeom prst="rect">
            <a:avLst/>
          </a:prstGeom>
        </p:spPr>
      </p:pic>
    </p:spTree>
    <p:extLst>
      <p:ext uri="{BB962C8B-B14F-4D97-AF65-F5344CB8AC3E}">
        <p14:creationId xmlns:p14="http://schemas.microsoft.com/office/powerpoint/2010/main" val="1011098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71162-E90E-3C0F-4D8E-2D2871CE48D0}"/>
              </a:ext>
            </a:extLst>
          </p:cNvPr>
          <p:cNvPicPr>
            <a:picLocks noChangeAspect="1"/>
          </p:cNvPicPr>
          <p:nvPr/>
        </p:nvPicPr>
        <p:blipFill>
          <a:blip r:embed="rId2"/>
          <a:stretch>
            <a:fillRect/>
          </a:stretch>
        </p:blipFill>
        <p:spPr>
          <a:xfrm>
            <a:off x="3128422" y="0"/>
            <a:ext cx="5935156" cy="6858000"/>
          </a:xfrm>
          <a:prstGeom prst="rect">
            <a:avLst/>
          </a:prstGeom>
        </p:spPr>
      </p:pic>
    </p:spTree>
    <p:extLst>
      <p:ext uri="{BB962C8B-B14F-4D97-AF65-F5344CB8AC3E}">
        <p14:creationId xmlns:p14="http://schemas.microsoft.com/office/powerpoint/2010/main" val="2103854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B25E-6BDF-3C64-72CB-FE1DB2014021}"/>
              </a:ext>
            </a:extLst>
          </p:cNvPr>
          <p:cNvSpPr>
            <a:spLocks noGrp="1"/>
          </p:cNvSpPr>
          <p:nvPr>
            <p:ph type="title"/>
          </p:nvPr>
        </p:nvSpPr>
        <p:spPr/>
        <p:txBody>
          <a:bodyPr>
            <a:normAutofit/>
          </a:bodyPr>
          <a:lstStyle/>
          <a:p>
            <a:r>
              <a:rPr lang="en-US" sz="4800" b="1" dirty="0"/>
              <a:t>Matthew Ch. 27 v 59</a:t>
            </a:r>
          </a:p>
        </p:txBody>
      </p:sp>
      <p:sp>
        <p:nvSpPr>
          <p:cNvPr id="3" name="Content Placeholder 2">
            <a:extLst>
              <a:ext uri="{FF2B5EF4-FFF2-40B4-BE49-F238E27FC236}">
                <a16:creationId xmlns:a16="http://schemas.microsoft.com/office/drawing/2014/main" id="{1D2E9C22-C795-5237-2316-7611E41ED015}"/>
              </a:ext>
            </a:extLst>
          </p:cNvPr>
          <p:cNvSpPr>
            <a:spLocks noGrp="1"/>
          </p:cNvSpPr>
          <p:nvPr>
            <p:ph idx="1"/>
          </p:nvPr>
        </p:nvSpPr>
        <p:spPr/>
        <p:txBody>
          <a:bodyPr>
            <a:normAutofit/>
          </a:bodyPr>
          <a:lstStyle/>
          <a:p>
            <a:pPr marL="0" indent="0">
              <a:buNone/>
            </a:pPr>
            <a:r>
              <a:rPr lang="en-AU" sz="4000" b="0" i="0" u="none" strike="noStrike" dirty="0">
                <a:solidFill>
                  <a:srgbClr val="C00000"/>
                </a:solidFill>
                <a:effectLst/>
                <a:latin typeface="system-ui"/>
              </a:rPr>
              <a:t>Joseph took the body, wrapped it in a clean linen cloth, and placed it in his own new tomb that he had cut out of the rock.</a:t>
            </a:r>
          </a:p>
          <a:p>
            <a:pPr marL="0" indent="0">
              <a:buNone/>
            </a:pPr>
            <a:endParaRPr lang="en-AU" sz="4000" b="0" i="0" u="none" strike="noStrike" dirty="0">
              <a:solidFill>
                <a:srgbClr val="002060"/>
              </a:solidFill>
              <a:effectLst/>
              <a:latin typeface="system-ui"/>
            </a:endParaRPr>
          </a:p>
          <a:p>
            <a:pPr marL="0" indent="0">
              <a:buNone/>
            </a:pPr>
            <a:r>
              <a:rPr lang="en-AU" sz="4000" dirty="0">
                <a:latin typeface="system-ui"/>
              </a:rPr>
              <a:t>Mark, 15 v 46 </a:t>
            </a:r>
            <a:r>
              <a:rPr lang="en-AU" sz="4000" b="0" i="0" u="none" strike="noStrike" dirty="0">
                <a:solidFill>
                  <a:srgbClr val="C00000"/>
                </a:solidFill>
                <a:effectLst/>
                <a:latin typeface="system-ui"/>
              </a:rPr>
              <a:t>So Joseph bought some linen cloth, took down the body, wrapped it in the linen, and placed it in a tomb cut out of rock.</a:t>
            </a:r>
            <a:endParaRPr lang="en-US" sz="4000" dirty="0">
              <a:solidFill>
                <a:srgbClr val="C00000"/>
              </a:solidFill>
            </a:endParaRPr>
          </a:p>
        </p:txBody>
      </p:sp>
    </p:spTree>
    <p:extLst>
      <p:ext uri="{BB962C8B-B14F-4D97-AF65-F5344CB8AC3E}">
        <p14:creationId xmlns:p14="http://schemas.microsoft.com/office/powerpoint/2010/main" val="271136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BB84-13A5-4408-9606-6D7C04A39849}"/>
              </a:ext>
            </a:extLst>
          </p:cNvPr>
          <p:cNvPicPr>
            <a:picLocks noChangeAspect="1"/>
          </p:cNvPicPr>
          <p:nvPr/>
        </p:nvPicPr>
        <p:blipFill>
          <a:blip r:embed="rId2"/>
          <a:stretch>
            <a:fillRect/>
          </a:stretch>
        </p:blipFill>
        <p:spPr>
          <a:xfrm>
            <a:off x="1531671" y="0"/>
            <a:ext cx="9128658" cy="6858000"/>
          </a:xfrm>
          <a:prstGeom prst="rect">
            <a:avLst/>
          </a:prstGeom>
        </p:spPr>
      </p:pic>
    </p:spTree>
    <p:extLst>
      <p:ext uri="{BB962C8B-B14F-4D97-AF65-F5344CB8AC3E}">
        <p14:creationId xmlns:p14="http://schemas.microsoft.com/office/powerpoint/2010/main" val="853397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1622</Words>
  <Application>Microsoft Office PowerPoint</Application>
  <PresentationFormat>Widescreen</PresentationFormat>
  <Paragraphs>147</Paragraphs>
  <Slides>39</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vt:lpstr>
      <vt:lpstr>Calibri</vt:lpstr>
      <vt:lpstr>Calibri Light</vt:lpstr>
      <vt:lpstr>Cormorant</vt:lpstr>
      <vt:lpstr>ElsevierGulliver</vt:lpstr>
      <vt:lpstr>Inter</vt:lpstr>
      <vt:lpstr>Open Sans</vt:lpstr>
      <vt:lpstr>Open Sans</vt:lpstr>
      <vt:lpstr>system-ui</vt:lpstr>
      <vt:lpstr>URWPalladioL</vt:lpstr>
      <vt:lpstr>Verdana</vt:lpstr>
      <vt:lpstr>-webkit-standard</vt:lpstr>
      <vt:lpstr>Office Theme</vt:lpstr>
      <vt:lpstr>PowerPoint Presentation</vt:lpstr>
      <vt:lpstr>PowerPoint Presentation</vt:lpstr>
      <vt:lpstr>PowerPoint Presentation</vt:lpstr>
      <vt:lpstr>PowerPoint Presentation</vt:lpstr>
      <vt:lpstr>Isaiah, 52, 14</vt:lpstr>
      <vt:lpstr>PowerPoint Presentation</vt:lpstr>
      <vt:lpstr>PowerPoint Presentation</vt:lpstr>
      <vt:lpstr>Matthew Ch. 27 v 59</vt:lpstr>
      <vt:lpstr>PowerPoint Presentation</vt:lpstr>
      <vt:lpstr>PowerPoint Presentation</vt:lpstr>
      <vt:lpstr>PowerPoint Presentation</vt:lpstr>
      <vt:lpstr>Luke 24 v 12</vt:lpstr>
      <vt:lpstr>PowerPoint Presentation</vt:lpstr>
      <vt:lpstr>PowerPoint Presentation</vt:lpstr>
      <vt:lpstr>From the image on the shroud</vt:lpstr>
      <vt:lpstr>Nose broken, swollen face, right eye bruised </vt:lpstr>
      <vt:lpstr>Part of beard plucked out</vt:lpstr>
      <vt:lpstr>Tearing wounds produced by the scourging </vt:lpstr>
      <vt:lpstr>Wounds from the crown of thorns </vt:lpstr>
      <vt:lpstr>Burse on the shoulders</vt:lpstr>
      <vt:lpstr>Knee injuries from repeated falls </vt:lpstr>
      <vt:lpstr>Wound in the right side</vt:lpstr>
      <vt:lpstr>PowerPoint Presentation</vt:lpstr>
      <vt:lpstr>PowerPoint Presentation</vt:lpstr>
      <vt:lpstr>PowerPoint Presentation</vt:lpstr>
      <vt:lpstr>PowerPoint Presentation</vt:lpstr>
      <vt:lpstr>A Summary of STURP's Conclusions (1978) </vt:lpstr>
      <vt:lpstr>A Summary of STURP's Conclusions</vt:lpstr>
      <vt:lpstr>A Summary of STURP's Conclusions (1978)</vt:lpstr>
      <vt:lpstr>PowerPoint Presentation</vt:lpstr>
      <vt:lpstr>PowerPoint Presentation</vt:lpstr>
      <vt:lpstr>PowerPoint Presentation</vt:lpstr>
      <vt:lpstr>Pathology</vt:lpstr>
      <vt:lpstr>Jerusalem dirt</vt:lpstr>
      <vt:lpstr>Pollen fingerprint</vt:lpstr>
      <vt:lpstr>History </vt:lpstr>
      <vt:lpstr>PowerPoint Presentation</vt:lpstr>
      <vt:lpstr>John 20, 6-7</vt:lpstr>
      <vt:lpstr>Sudarium of Oviedo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Campbell</dc:creator>
  <cp:lastModifiedBy>James Campbell</cp:lastModifiedBy>
  <cp:revision>92</cp:revision>
  <dcterms:created xsi:type="dcterms:W3CDTF">2024-07-08T13:30:06Z</dcterms:created>
  <dcterms:modified xsi:type="dcterms:W3CDTF">2024-10-28T13:07:57Z</dcterms:modified>
</cp:coreProperties>
</file>